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63"/>
  </p:notesMasterIdLst>
  <p:sldIdLst>
    <p:sldId id="541" r:id="rId2"/>
    <p:sldId id="515" r:id="rId3"/>
    <p:sldId id="528" r:id="rId4"/>
    <p:sldId id="529" r:id="rId5"/>
    <p:sldId id="530" r:id="rId6"/>
    <p:sldId id="517" r:id="rId7"/>
    <p:sldId id="523" r:id="rId8"/>
    <p:sldId id="524" r:id="rId9"/>
    <p:sldId id="525" r:id="rId10"/>
    <p:sldId id="531" r:id="rId11"/>
    <p:sldId id="532" r:id="rId12"/>
    <p:sldId id="533" r:id="rId13"/>
    <p:sldId id="534" r:id="rId14"/>
    <p:sldId id="455" r:id="rId15"/>
    <p:sldId id="453" r:id="rId16"/>
    <p:sldId id="540" r:id="rId17"/>
    <p:sldId id="457" r:id="rId18"/>
    <p:sldId id="458" r:id="rId19"/>
    <p:sldId id="459" r:id="rId20"/>
    <p:sldId id="460" r:id="rId21"/>
    <p:sldId id="461" r:id="rId22"/>
    <p:sldId id="464" r:id="rId23"/>
    <p:sldId id="463" r:id="rId24"/>
    <p:sldId id="494" r:id="rId25"/>
    <p:sldId id="473" r:id="rId26"/>
    <p:sldId id="467" r:id="rId27"/>
    <p:sldId id="470" r:id="rId28"/>
    <p:sldId id="471" r:id="rId29"/>
    <p:sldId id="472" r:id="rId30"/>
    <p:sldId id="475" r:id="rId31"/>
    <p:sldId id="478" r:id="rId32"/>
    <p:sldId id="479" r:id="rId33"/>
    <p:sldId id="480" r:id="rId34"/>
    <p:sldId id="481" r:id="rId35"/>
    <p:sldId id="485" r:id="rId36"/>
    <p:sldId id="488" r:id="rId37"/>
    <p:sldId id="489" r:id="rId38"/>
    <p:sldId id="505" r:id="rId39"/>
    <p:sldId id="492" r:id="rId40"/>
    <p:sldId id="542" r:id="rId41"/>
    <p:sldId id="538" r:id="rId42"/>
    <p:sldId id="482" r:id="rId43"/>
    <p:sldId id="537" r:id="rId44"/>
    <p:sldId id="503" r:id="rId45"/>
    <p:sldId id="495" r:id="rId46"/>
    <p:sldId id="496" r:id="rId47"/>
    <p:sldId id="539" r:id="rId48"/>
    <p:sldId id="497" r:id="rId49"/>
    <p:sldId id="499" r:id="rId50"/>
    <p:sldId id="500" r:id="rId51"/>
    <p:sldId id="509" r:id="rId52"/>
    <p:sldId id="506" r:id="rId53"/>
    <p:sldId id="510" r:id="rId54"/>
    <p:sldId id="511" r:id="rId55"/>
    <p:sldId id="512" r:id="rId56"/>
    <p:sldId id="513" r:id="rId57"/>
    <p:sldId id="514" r:id="rId58"/>
    <p:sldId id="518" r:id="rId59"/>
    <p:sldId id="519" r:id="rId60"/>
    <p:sldId id="520" r:id="rId61"/>
    <p:sldId id="52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B30F17"/>
    <a:srgbClr val="B30F18"/>
    <a:srgbClr val="ED6682"/>
    <a:srgbClr val="DAE3F3"/>
    <a:srgbClr val="FF413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4684"/>
  </p:normalViewPr>
  <p:slideViewPr>
    <p:cSldViewPr snapToGrid="0" snapToObjects="1">
      <p:cViewPr varScale="1">
        <p:scale>
          <a:sx n="106" d="100"/>
          <a:sy n="106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B1A4F-435D-F24A-875D-79B1D3BD5349}" type="datetimeFigureOut">
              <a:rPr lang="en-US" smtClean="0"/>
              <a:t>8/5/24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6AB3-24EE-E14E-95CF-8297FAD7A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66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6AB3-24EE-E14E-95CF-8297FAD7AE6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2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37123-6D8C-8B4C-A1EE-4BA17BE8C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4" Type="http://schemas.openxmlformats.org/officeDocument/2006/relationships/image" Target="../media/image15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50.png"/><Relationship Id="rId5" Type="http://schemas.openxmlformats.org/officeDocument/2006/relationships/image" Target="../media/image160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50.png"/><Relationship Id="rId5" Type="http://schemas.openxmlformats.org/officeDocument/2006/relationships/image" Target="../media/image210.png"/><Relationship Id="rId6" Type="http://schemas.openxmlformats.org/officeDocument/2006/relationships/image" Target="../media/image160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4" Type="http://schemas.openxmlformats.org/officeDocument/2006/relationships/image" Target="../media/image150.png"/><Relationship Id="rId5" Type="http://schemas.openxmlformats.org/officeDocument/2006/relationships/image" Target="../media/image210.png"/><Relationship Id="rId6" Type="http://schemas.openxmlformats.org/officeDocument/2006/relationships/image" Target="../media/image160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0.png"/><Relationship Id="rId5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0.png"/><Relationship Id="rId5" Type="http://schemas.openxmlformats.org/officeDocument/2006/relationships/image" Target="../media/image210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0.png"/><Relationship Id="rId5" Type="http://schemas.openxmlformats.org/officeDocument/2006/relationships/image" Target="../media/image210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0.png"/><Relationship Id="rId5" Type="http://schemas.openxmlformats.org/officeDocument/2006/relationships/image" Target="../media/image210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5" Type="http://schemas.openxmlformats.org/officeDocument/2006/relationships/image" Target="../media/image210.png"/><Relationship Id="rId6" Type="http://schemas.openxmlformats.org/officeDocument/2006/relationships/image" Target="../media/image42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10.png"/><Relationship Id="rId6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1.png"/><Relationship Id="rId5" Type="http://schemas.openxmlformats.org/officeDocument/2006/relationships/image" Target="../media/image210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0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5" Type="http://schemas.openxmlformats.org/officeDocument/2006/relationships/image" Target="../media/image54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0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13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65.png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79.png"/><Relationship Id="rId5" Type="http://schemas.openxmlformats.org/officeDocument/2006/relationships/image" Target="../media/image85.png"/><Relationship Id="rId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9471" y="530487"/>
            <a:ext cx="4142072" cy="23876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Universal smooth min-entropy chain rules from entropic triangle inequalities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C60258-1AFA-0002-3B5B-589A6DC797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0"/>
          <a:stretch/>
        </p:blipFill>
        <p:spPr>
          <a:xfrm>
            <a:off x="388432" y="968647"/>
            <a:ext cx="5836262" cy="54294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136CE86-FDC7-40E2-B099-FA64F28B0159}"/>
                  </a:ext>
                </a:extLst>
              </p:cNvPr>
              <p:cNvSpPr txBox="1"/>
              <p:nvPr/>
            </p:nvSpPr>
            <p:spPr>
              <a:xfrm>
                <a:off x="653311" y="2029262"/>
                <a:ext cx="5490549" cy="7645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↓,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</a:rPr>
                        <m:t>𝑘</m:t>
                      </m:r>
                      <m:r>
                        <a:rPr lang="en-US" sz="1600" i="1">
                          <a:latin typeface="Cambria Math" charset="0"/>
                        </a:rPr>
                        <m:t>(</m:t>
                      </m:r>
                      <m:r>
                        <a:rPr lang="en-US" sz="1600" i="1">
                          <a:latin typeface="Cambria Math" charset="0"/>
                        </a:rPr>
                        <m:t>𝜖</m:t>
                      </m:r>
                      <m:r>
                        <a:rPr lang="en-US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136CE86-FDC7-40E2-B099-FA64F28B0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11" y="2029262"/>
                <a:ext cx="5490549" cy="764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43AB42A-B1B7-258E-14F7-A3A13486F9EC}"/>
                  </a:ext>
                </a:extLst>
              </p:cNvPr>
              <p:cNvSpPr txBox="1"/>
              <p:nvPr/>
            </p:nvSpPr>
            <p:spPr>
              <a:xfrm>
                <a:off x="653311" y="4757621"/>
                <a:ext cx="5194036" cy="8409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1600" i="1" dirty="0">
                              <a:latin typeface="Cambria Math" charset="0"/>
                            </a:rPr>
                            <m:t>4</m:t>
                          </m:r>
                          <m:r>
                            <a:rPr lang="en-US" sz="16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1600" i="1" dirty="0">
                          <a:latin typeface="Cambria Math" charset="0"/>
                        </a:rPr>
                        <m:t>≥</m:t>
                      </m:r>
                      <m:sSubSup>
                        <m:sSubSup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16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1600" i="1" dirty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16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16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1600" i="1" dirty="0">
                          <a:latin typeface="Cambria Math" charset="0"/>
                        </a:rPr>
                        <m:t> −</m:t>
                      </m:r>
                      <m:r>
                        <a:rPr lang="en-US" sz="1600" i="1" dirty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1600" i="1" dirty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6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dirty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600" i="1" dirty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 dirty="0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43AB42A-B1B7-258E-14F7-A3A13486F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11" y="4757621"/>
                <a:ext cx="5194036" cy="8409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3E053F8-98B3-0D6C-2567-1EA9D8726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9471" y="3042041"/>
            <a:ext cx="4142072" cy="1655762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Ashutosh Marwah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(work with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</a:rPr>
              <a:t>Frédéric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Dupuis)</a:t>
            </a:r>
          </a:p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Université de Montréal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198A622F-C957-2F1A-5E74-230D6A0270B5}"/>
              </a:ext>
            </a:extLst>
          </p:cNvPr>
          <p:cNvSpPr txBox="1">
            <a:spLocks/>
          </p:cNvSpPr>
          <p:nvPr/>
        </p:nvSpPr>
        <p:spPr>
          <a:xfrm>
            <a:off x="6321611" y="5112452"/>
            <a:ext cx="1625837" cy="9209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pre-preprint (personal website):</a:t>
            </a: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xmlns="" id="{C4DC29D0-1762-FEFE-A9C6-038F09B813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691" y="4410438"/>
            <a:ext cx="2037631" cy="20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9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15"/>
    </mc:Choice>
    <mc:Fallback xmlns="">
      <p:transition spd="slow" advTm="3711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474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can be viewed as a smoothed </a:t>
                </a:r>
                <a:r>
                  <a:rPr lang="en-US" sz="2200" dirty="0" err="1"/>
                  <a:t>generalisation</a:t>
                </a:r>
                <a:r>
                  <a:rPr lang="en-US" sz="2200" dirty="0"/>
                  <a:t> of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This is really easy to prove: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m:rPr>
                              <m:aln/>
                            </m:rPr>
                            <a:rPr lang="en-US" sz="2200" b="0" i="1" smtClean="0">
                              <a:latin typeface="Cambria Math" charset="0"/>
                            </a:rPr>
                            <m:t>≤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</a:rPr>
                            <m:t> −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−2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−2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⋯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43543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72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000"/>
              <a:t>Chain rules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6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8"/>
    </mc:Choice>
    <mc:Fallback xmlns="">
      <p:transition spd="slow" advTm="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69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you try to use the techniques used to prove </a:t>
                </a:r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4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 −</m:t>
                      </m:r>
                      <m:r>
                        <a:rPr lang="en-US" sz="2200" i="1" dirty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to prove a universal chain rule, then you get something like: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~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small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stuff</m:t>
                      </m:r>
                      <m:r>
                        <a:rPr lang="en-US" sz="2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91075"/>
              </a:xfrm>
              <a:prstGeom prst="rect">
                <a:avLst/>
              </a:prstGeom>
              <a:blipFill rotWithShape="0">
                <a:blip r:embed="rId3"/>
                <a:stretch>
                  <a:fillRect l="-754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72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000" dirty="0"/>
              <a:t>Entropic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40179" y="5089860"/>
                <a:ext cx="2699084" cy="64633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We wish to incorporate this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as an entropy loss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179" y="5089860"/>
                <a:ext cx="2699084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570" t="-4587" b="-1284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3368842" y="4090737"/>
            <a:ext cx="2478505" cy="99912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5989721" y="4199021"/>
            <a:ext cx="1902995" cy="8908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876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46"/>
    </mc:Choice>
    <mc:Fallback xmlns="">
      <p:transition spd="slow" advTm="77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69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you try to use the techniques used to prove </a:t>
                </a:r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4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 −</m:t>
                      </m:r>
                      <m:r>
                        <a:rPr lang="en-US" sz="2200" i="1" dirty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to prove a universal chain rule, then you get something like: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~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𝑛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small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stuff</m:t>
                      </m:r>
                      <m:r>
                        <a:rPr lang="en-US" sz="2200" b="0" i="1" smtClean="0">
                          <a:latin typeface="Cambria Math" charset="0"/>
                        </a:rPr>
                        <m:t>]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91075"/>
              </a:xfrm>
              <a:prstGeom prst="rect">
                <a:avLst/>
              </a:prstGeom>
              <a:blipFill rotWithShape="0">
                <a:blip r:embed="rId2"/>
                <a:stretch>
                  <a:fillRect l="-754" t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72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000" dirty="0"/>
              <a:t>Entropic triangle inequality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0178" y="5089860"/>
            <a:ext cx="4160921" cy="9233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C00000"/>
                </a:solidFill>
              </a:rPr>
              <a:t>Exactly the stuff in: Smooth min-entropy lower bounds </a:t>
            </a:r>
            <a:r>
              <a:rPr lang="en-US" b="0">
                <a:solidFill>
                  <a:srgbClr val="C00000"/>
                </a:solidFill>
              </a:rPr>
              <a:t>for approximation chains </a:t>
            </a:r>
            <a:r>
              <a:rPr lang="hr-HR" dirty="0">
                <a:solidFill>
                  <a:srgbClr val="C00000"/>
                </a:solidFill>
              </a:rPr>
              <a:t>arXiv:2308.11736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68842" y="4090737"/>
            <a:ext cx="2478505" cy="99912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flipV="1">
            <a:off x="6720639" y="4199022"/>
            <a:ext cx="1172077" cy="89083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9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83"/>
    </mc:Choice>
    <mc:Fallback xmlns="">
      <p:transition spd="slow" advTm="1888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4788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Proof:  Say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sz="2200" dirty="0"/>
                  <a:t>. Then,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𝛿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such that: </a:t>
                </a:r>
              </a:p>
              <a:p>
                <a:pPr/>
                <a:r>
                  <a:rPr lang="en-US" sz="2200" dirty="0">
                    <a:latin typeface="Cambria Math" charset="0"/>
                  </a:rPr>
                  <a:t/>
                </a:r>
                <a:br>
                  <a:rPr lang="en-US" sz="2200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</m:sup>
                      </m:s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 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sub>
                          </m:sSub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⇒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88811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365125"/>
            <a:ext cx="10515600" cy="729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en-US" sz="4000" dirty="0"/>
              <a:t>Entropic triangle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569995"/>
                <a:ext cx="10515600" cy="155042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Lemma:</a:t>
                </a:r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 dirty="0">
                            <a:latin typeface="Cambria Math" charset="0"/>
                          </a:rPr>
                          <m:t>𝛿</m:t>
                        </m:r>
                      </m:sup>
                    </m:sSubSup>
                  </m:oMath>
                </a14:m>
                <a:r>
                  <a:rPr lang="en-US" sz="2200" dirty="0"/>
                  <a:t> triangle inequality: 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𝜂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1550424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58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735"/>
    </mc:Choice>
    <mc:Fallback xmlns="">
      <p:transition spd="slow" advTm="77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158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b="1" u="sng" dirty="0"/>
              </a:p>
              <a:p>
                <a:endParaRPr lang="en-US" sz="2200" b="1" u="sng" dirty="0"/>
              </a:p>
              <a:p>
                <a:r>
                  <a:rPr lang="en-US" sz="2200" b="1" u="sng" dirty="0"/>
                  <a:t>Strategy: </a:t>
                </a:r>
                <a:r>
                  <a:rPr lang="en-US" sz="2200" dirty="0"/>
                  <a:t>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>
                    <a:latin typeface="Cambria Math" charset="0"/>
                  </a:rPr>
                  <a:t>So that using the entropic triangle inequality, we have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2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1" u="sng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158656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1361925"/>
                <a:ext cx="10515600" cy="60824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↓,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i="1">
                        <a:latin typeface="Cambria Math" charset="0"/>
                      </a:rPr>
                      <m:t>)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608243"/>
              </a:xfrm>
              <a:prstGeom prst="rect">
                <a:avLst/>
              </a:prstGeom>
              <a:blipFill rotWithShape="0">
                <a:blip r:embed="rId4"/>
                <a:stretch>
                  <a:fillRect l="-695" b="-490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16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4"/>
    </mc:Choice>
    <mc:Fallback xmlns="">
      <p:transition spd="slow" advTm="86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973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b="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distributions which achieve the min-entropies on the RHS, i.e.,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20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𝜖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define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973028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4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51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49"/>
    </mc:Choice>
    <mc:Fallback xmlns="">
      <p:transition spd="slow" advTm="84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14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200" b="0" i="0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: 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}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d>
                                    <m:dPr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 : 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 }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r>
                  <a:rPr lang="en-US" sz="2200" b="0" i="1" dirty="0">
                    <a:latin typeface="Cambria Math" charset="0"/>
                  </a:rPr>
                  <a:t/>
                </a:r>
                <a:br>
                  <a:rPr lang="en-US" sz="2200" b="0" i="1" dirty="0">
                    <a:latin typeface="Cambria Math" charset="0"/>
                  </a:rPr>
                </a:b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140301"/>
              </a:xfrm>
              <a:prstGeom prst="rect">
                <a:avLst/>
              </a:prstGeom>
              <a:blipFill rotWithShape="0">
                <a:blip r:embed="rId2"/>
                <a:stretch>
                  <a:fillRect l="-75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1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"/>
    </mc:Choice>
    <mc:Fallback xmlns="">
      <p:transition spd="slow" advTm="190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636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200" b="0" i="0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𝑞</m:t>
                                  </m:r>
                                  <m:d>
                                    <m:dPr>
                                      <m:endChr m:val="|"/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: </m:t>
                              </m:r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}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(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d>
                                    <m:dPr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 : 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𝑏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 }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636719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0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/>
    </mc:Choice>
    <mc:Fallback xmlns="">
      <p:transition spd="slow" advTm="595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Now, using simple chain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𝑞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4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blipFill rotWithShape="0">
                <a:blip r:embed="rId5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249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4"/>
    </mc:Choice>
    <mc:Fallback xmlns="">
      <p:transition spd="slow" advTm="5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Observe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Now, using simple chain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016758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4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blipFill rotWithShape="0">
                <a:blip r:embed="rId6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87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85"/>
    </mc:Choice>
    <mc:Fallback xmlns="">
      <p:transition spd="slow" advTm="549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/>
              <a:t>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2221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Min-entropy for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is defined as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there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exists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state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 dirty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200" i="1" dirty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221570"/>
              </a:xfrm>
              <a:prstGeom prst="rect">
                <a:avLst/>
              </a:prstGeom>
              <a:blipFill rotWithShape="0">
                <a:blip r:embed="rId3"/>
                <a:stretch>
                  <a:fillRect l="-754" t="-1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7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0"/>
    </mc:Choice>
    <mc:Fallback xmlns="">
      <p:transition spd="slow" advTm="38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578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small.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We will use the chain rule for this: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𝑏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𝑏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𝐴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|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578497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4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50612"/>
                <a:ext cx="10515600" cy="621902"/>
              </a:xfrm>
              <a:prstGeom prst="rect">
                <a:avLst/>
              </a:prstGeom>
              <a:blipFill rotWithShape="0">
                <a:blip r:embed="rId6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865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24"/>
    </mc:Choice>
    <mc:Fallback xmlns="">
      <p:transition spd="slow" advTm="4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597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=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)+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597092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blipFill rotWithShape="0">
                <a:blip r:embed="rId4"/>
                <a:stretch>
                  <a:fillRect l="-695" b="-42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0"/>
    </mc:Choice>
    <mc:Fallback xmlns="">
      <p:transition spd="slow" advTm="4064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14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143122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blipFill rotWithShape="0">
                <a:blip r:embed="rId4"/>
                <a:stretch>
                  <a:fillRect l="-695" b="-42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77114" y="5406731"/>
                <a:ext cx="3958541" cy="952953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Want to use: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≈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114" y="5406731"/>
                <a:ext cx="3958541" cy="952953"/>
              </a:xfrm>
              <a:prstGeom prst="rect">
                <a:avLst/>
              </a:prstGeom>
              <a:blipFill rotWithShape="0">
                <a:blip r:embed="rId6"/>
                <a:stretch>
                  <a:fillRect l="-1072" b="-62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78306" y="4999825"/>
                <a:ext cx="2196378" cy="1356525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Small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dist</a:t>
                </a:r>
                <a:r>
                  <a:rPr lang="en-US" b="0" dirty="0">
                    <a:solidFill>
                      <a:srgbClr val="C00000"/>
                    </a:solidFill>
                  </a:rPr>
                  <a:t> not enough. Need to mix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with the uniform distribution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8306" y="4999825"/>
                <a:ext cx="2196378" cy="1356525"/>
              </a:xfrm>
              <a:prstGeom prst="rect">
                <a:avLst/>
              </a:prstGeom>
              <a:blipFill rotWithShape="0">
                <a:blip r:embed="rId7"/>
                <a:stretch>
                  <a:fillRect l="-1923" t="-1770" r="-2198" b="-531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8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14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143057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blipFill rotWithShape="0">
                <a:blip r:embed="rId4"/>
                <a:stretch>
                  <a:fillRect l="-695" b="-42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3784" y="5530001"/>
                <a:ext cx="4148560" cy="108484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84" y="5530001"/>
                <a:ext cx="4148560" cy="10848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224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143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b="0" i="1" smtClean="0">
                          <a:latin typeface="Cambria Math" charset="0"/>
                        </a:rPr>
                        <m:t>||</m:t>
                      </m:r>
                      <m:sSubSup>
                        <m:sSub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143057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blipFill rotWithShape="0">
                <a:blip r:embed="rId4"/>
                <a:stretch>
                  <a:fillRect l="-695" b="-42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03784" y="5530001"/>
                <a:ext cx="4148560" cy="78688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These two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close and their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bg-BG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84" y="5530001"/>
                <a:ext cx="4148560" cy="786882"/>
              </a:xfrm>
              <a:prstGeom prst="rect">
                <a:avLst/>
              </a:prstGeom>
              <a:blipFill rotWithShape="0">
                <a:blip r:embed="rId6"/>
                <a:stretch>
                  <a:fillRect l="-1171" t="-2273" b="-3788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620719" y="5208608"/>
            <a:ext cx="127322" cy="32139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687522" y="5208608"/>
            <a:ext cx="160113" cy="32896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42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238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Let’s first try to prove that the relative entropy is small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238596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4240931"/>
                <a:ext cx="1759352" cy="934808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Changing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does not change this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4240931"/>
                <a:ext cx="1759352" cy="934808"/>
              </a:xfrm>
              <a:prstGeom prst="rect">
                <a:avLst/>
              </a:prstGeom>
              <a:blipFill rotWithShape="0">
                <a:blip r:embed="rId6"/>
                <a:stretch>
                  <a:fillRect l="-2749" t="-2564" b="-833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 flipV="1">
            <a:off x="8275899" y="2702241"/>
            <a:ext cx="2325628" cy="15386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990784"/>
              </a:xfrm>
              <a:prstGeom prst="rect">
                <a:avLst/>
              </a:prstGeom>
              <a:blipFill rotWithShape="0">
                <a:blip r:embed="rId7"/>
                <a:stretch>
                  <a:fillRect l="-695" b="-42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7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244694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To get a bound on the smooth max-relative entropy, use: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2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11406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)≤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bg-BG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1140697"/>
              </a:xfrm>
              <a:prstGeom prst="rect">
                <a:avLst/>
              </a:prstGeom>
              <a:blipFill rotWithShape="0">
                <a:blip r:embed="rId3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4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[JRS02]:</a:t>
                </a:r>
                <a:r>
                  <a:rPr lang="en-US" sz="2200" dirty="0">
                    <a:solidFill>
                      <a:schemeClr val="tx1"/>
                    </a:solidFill>
                  </a:rPr>
                  <a:t> For two state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∈(0,1)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term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blipFill rotWithShape="0">
                <a:blip r:embed="rId6"/>
                <a:stretch>
                  <a:fillRect l="-695" t="-211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[JRS02]: R. Jain, J. </a:t>
            </a:r>
            <a:r>
              <a:rPr lang="en-US" dirty="0" err="1"/>
              <a:t>Radhakrishnan</a:t>
            </a:r>
            <a:r>
              <a:rPr lang="en-US" dirty="0"/>
              <a:t>, and P. Sen. Privacy and interaction in quantum communication complexity and a theorem about the relative entropy of quantum states. The 43rd Annual IEEE Symposium on Foundations of Computer Science, 2002. Proceedings.</a:t>
            </a:r>
          </a:p>
        </p:txBody>
      </p:sp>
    </p:spTree>
    <p:extLst>
      <p:ext uri="{BB962C8B-B14F-4D97-AF65-F5344CB8AC3E}">
        <p14:creationId xmlns:p14="http://schemas.microsoft.com/office/powerpoint/2010/main" val="217497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44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1/3</m:t>
                            </m:r>
                          </m:sup>
                        </m:s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1/3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bg-BG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447564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844491"/>
                <a:ext cx="10515600" cy="11406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sz="2200" i="1"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, </m:t>
                            </m:r>
                            <m:r>
                              <a:rPr lang="en-US" sz="2200" b="0" i="1" smtClean="0">
                                <a:latin typeface="Cambria Math" charset="0"/>
                              </a:rPr>
                              <m:t>𝜖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sz="2200" dirty="0"/>
              </a:p>
              <a:p>
                <a:r>
                  <a:rPr lang="en-US" sz="2200" dirty="0"/>
                  <a:t>	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)≤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r>
                      <a:rPr lang="en-US" sz="2200" i="1">
                        <a:latin typeface="Cambria Math" charset="0"/>
                      </a:rPr>
                      <m:t>⋅</m:t>
                    </m:r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bg-BG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44491"/>
                <a:ext cx="10515600" cy="1140697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21851" y="175870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758709"/>
                <a:ext cx="520698" cy="379399"/>
              </a:xfrm>
              <a:prstGeom prst="rect">
                <a:avLst/>
              </a:prstGeom>
              <a:blipFill rotWithShape="0">
                <a:blip r:embed="rId6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Classical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398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>
                    <a:latin typeface="Cambria Math" charset="0"/>
                  </a:rPr>
                  <a:t>Using the entropic triangle inequality, we have 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𝑞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b="1" u="sng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3989747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22842"/>
                <a:ext cx="520698" cy="379399"/>
              </a:xfrm>
              <a:prstGeom prst="rect">
                <a:avLst/>
              </a:prstGeom>
              <a:blipFill rotWithShape="0">
                <a:blip r:embed="rId4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21851" y="175870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75870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269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011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We used the auxiliary distribution: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achieve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011180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970168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Classical strategy:</a:t>
                </a:r>
                <a:r>
                  <a:rPr lang="en-US" sz="2200" dirty="0"/>
                  <a:t> Create an auxiliary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𝑝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0168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11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02279" y="4074036"/>
                <a:ext cx="3251521" cy="1575881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Questions: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b="0" dirty="0">
                    <a:solidFill>
                      <a:srgbClr val="C00000"/>
                    </a:solidFill>
                  </a:rPr>
                  <a:t>What is the correct quantum </a:t>
                </a:r>
                <a:r>
                  <a:rPr lang="en-US" b="0" dirty="0" err="1">
                    <a:solidFill>
                      <a:srgbClr val="C00000"/>
                    </a:solidFill>
                  </a:rPr>
                  <a:t>generalisation</a:t>
                </a:r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for this?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>
                    <a:solidFill>
                      <a:srgbClr val="C00000"/>
                    </a:solidFill>
                  </a:rPr>
                  <a:t>How do you prove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79" y="4074036"/>
                <a:ext cx="3251521" cy="1575881"/>
              </a:xfrm>
              <a:prstGeom prst="rect">
                <a:avLst/>
              </a:prstGeom>
              <a:blipFill rotWithShape="0">
                <a:blip r:embed="rId4"/>
                <a:stretch>
                  <a:fillRect l="-1304" t="-1527" r="-1304" b="-152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↓,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i="1">
                        <a:latin typeface="Cambria Math" charset="0"/>
                      </a:rPr>
                      <m:t>)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blipFill rotWithShape="0">
                <a:blip r:embed="rId5"/>
                <a:stretch>
                  <a:fillRect l="-695" b="-388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5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/>
              <a:t>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57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Min-entropy for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is defined as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there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exists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state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  <m:r>
                        <a:rPr lang="en-US" sz="2200" i="1" dirty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Classically: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𝑝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r>
                        <a:rPr lang="en-US" sz="2200" b="0" i="0" dirty="0" smtClean="0">
                          <a:latin typeface="Cambria Math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200" b="0" i="0" dirty="0" smtClean="0">
                          <a:latin typeface="Cambria Math" charset="0"/>
                        </a:rPr>
                        <m:t>log</m:t>
                      </m:r>
                      <m:r>
                        <a:rPr lang="en-US" sz="2200" b="0" i="0" dirty="0" smtClean="0">
                          <a:latin typeface="Cambria Math" charset="0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a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−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lang="en-US" sz="2200" dirty="0">
                                      <a:latin typeface="Cambria Math" charset="0"/>
                                    </a:rPr>
                                    <m:t>a</m:t>
                                  </m:r>
                                  <m:r>
                                    <a:rPr lang="en-US" sz="2200" b="0" i="0" dirty="0" smtClean="0">
                                      <a:latin typeface="Cambria Math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200" b="0" i="0" dirty="0" smtClean="0">
                                      <a:latin typeface="Cambria Math" charset="0"/>
                                    </a:rPr>
                                    <m:t>b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577839"/>
              </a:xfrm>
              <a:prstGeom prst="rect">
                <a:avLst/>
              </a:prstGeom>
              <a:blipFill rotWithShape="0">
                <a:blip r:embed="rId3"/>
                <a:stretch>
                  <a:fillRect l="-754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3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1"/>
    </mc:Choice>
    <mc:Fallback xmlns="">
      <p:transition spd="slow" advTm="1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571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 smtClean="0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be states achieving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/>
                  <a:t>, i.e.,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sz="22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571380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Question:</a:t>
                </a:r>
                <a:r>
                  <a:rPr lang="en-US" sz="2200" dirty="0"/>
                  <a:t> How to </a:t>
                </a:r>
                <a:r>
                  <a:rPr lang="en-US" sz="2200" dirty="0" err="1"/>
                  <a:t>generalise</a:t>
                </a:r>
                <a:r>
                  <a:rPr lang="en-US" sz="2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blipFill rotWithShape="0">
                <a:blip r:embed="rId3"/>
                <a:stretch>
                  <a:fillRect l="-695" t="-329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↓,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i="1">
                        <a:latin typeface="Cambria Math" charset="0"/>
                      </a:rPr>
                      <m:t>)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blipFill rotWithShape="0">
                <a:blip r:embed="rId4"/>
                <a:stretch>
                  <a:fillRect l="-695" b="-388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336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90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/>
                  <a:t>Possibilities: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|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dirty="0"/>
                  <a:t> and then let </a:t>
                </a:r>
                <a:r>
                  <a:rPr lang="en-US" sz="2200" i="1" dirty="0">
                    <a:latin typeface="Cambria Math" charset="0"/>
                  </a:rPr>
                  <a:t/>
                </a:r>
                <a:br>
                  <a:rPr lang="en-US" sz="2200" i="1" dirty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2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200" b="0" i="1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200" b="0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200" b="0" i="1" smtClean="0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200" b="0" i="1" smtClean="0">
                        <a:latin typeface="Cambria Math" charset="0"/>
                      </a:rPr>
                      <m:t>⋅</m:t>
                    </m:r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−1</m:t>
                        </m:r>
                      </m:sub>
                      <m:sup>
                        <m:r>
                          <a:rPr lang="en-US" sz="2200" i="1" smtClean="0">
                            <a:latin typeface="Cambria Math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2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200" b="0" i="1" smtClean="0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Or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nary>
                      <m:naryPr>
                        <m:chr m:val="∏"/>
                        <m:limLoc m:val="subSup"/>
                        <m:ctrlPr>
                          <a:rPr lang="is-I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0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⋅</m:t>
                    </m:r>
                    <m:nary>
                      <m:naryPr>
                        <m:chr m:val="∏"/>
                        <m:limLoc m:val="subSup"/>
                        <m:ctrlPr>
                          <a:rPr lang="is-I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vi-VN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charset="0"/>
                                  </a:rPr>
                                  <m:t>𝐵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908395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↓,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i="1">
                        <a:latin typeface="Cambria Math" charset="0"/>
                      </a:rPr>
                      <m:t>)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blipFill rotWithShape="0">
                <a:blip r:embed="rId4"/>
                <a:stretch>
                  <a:fillRect l="-695" b="-388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94613" y="6153185"/>
                <a:ext cx="4919240" cy="406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>
                    <a:solidFill>
                      <a:srgbClr val="C00000"/>
                    </a:solidFill>
                  </a:rPr>
                  <a:t>How </a:t>
                </a:r>
                <a:r>
                  <a:rPr lang="en-US" dirty="0">
                    <a:solidFill>
                      <a:srgbClr val="C00000"/>
                    </a:solidFill>
                  </a:rPr>
                  <a:t>do you prove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613" y="6153185"/>
                <a:ext cx="4919240" cy="406330"/>
              </a:xfrm>
              <a:prstGeom prst="rect">
                <a:avLst/>
              </a:prstGeom>
              <a:blipFill rotWithShape="0">
                <a:blip r:embed="rId5"/>
                <a:stretch>
                  <a:fillRect l="-864" t="-1429" b="-1428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Question:</a:t>
                </a:r>
                <a:r>
                  <a:rPr lang="en-US" sz="2200" dirty="0"/>
                  <a:t> How to </a:t>
                </a:r>
                <a:r>
                  <a:rPr lang="en-US" sz="2200" dirty="0" err="1"/>
                  <a:t>generalise</a:t>
                </a:r>
                <a:r>
                  <a:rPr lang="en-US" sz="2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blipFill rotWithShape="0">
                <a:blip r:embed="rId6"/>
                <a:stretch>
                  <a:fillRect l="-695" t="-329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3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361925"/>
                <a:ext cx="10515600" cy="4898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/>
                  <a:t>How do you prove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𝐷</m:t>
                    </m:r>
                    <m:r>
                      <a:rPr lang="en-US" sz="220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𝑛𝑔</m:t>
                    </m:r>
                    <m:d>
                      <m:d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200" b="1" dirty="0"/>
                  <a:t> ?</a:t>
                </a:r>
                <a:br>
                  <a:rPr lang="en-US" sz="2200" b="1" dirty="0"/>
                </a:br>
                <a:endParaRPr lang="en-US" sz="2200" b="1" dirty="0"/>
              </a:p>
              <a:p>
                <a:pPr marL="342900" indent="-342900">
                  <a:buFontTx/>
                  <a:buChar char="-"/>
                </a:pPr>
                <a:r>
                  <a:rPr lang="en-US" sz="2200" dirty="0"/>
                  <a:t>We use the chain rule classically: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m:rPr>
                        <m:aln/>
                      </m:rPr>
                      <a:rPr lang="en-US" sz="2200" i="1">
                        <a:latin typeface="Cambria Math" charset="0"/>
                      </a:rPr>
                      <m:t>=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+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endParaRPr lang="en-US" sz="2200" dirty="0"/>
              </a:p>
              <a:p>
                <a:pPr marL="342900" indent="-342900">
                  <a:buFontTx/>
                  <a:buChar char="-"/>
                </a:pPr>
                <a:r>
                  <a:rPr lang="en-US" sz="2200" dirty="0" err="1"/>
                  <a:t>Quantumly</a:t>
                </a:r>
                <a:r>
                  <a:rPr lang="en-US" sz="2200" dirty="0"/>
                  <a:t> [SBT17]: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≤</m:t>
                    </m:r>
                    <m:nary>
                      <m:naryPr>
                        <m:ctrlPr>
                          <a:rPr lang="is-IS" sz="2200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∞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</a:rPr>
                          <m:t>∞</m:t>
                        </m:r>
                      </m:sup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𝑑</m:t>
                        </m:r>
                        <m:r>
                          <a:rPr lang="en-US" sz="2200" b="0" i="1" smtClean="0">
                            <a:latin typeface="Cambria Math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2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  <m:sup>
                        <m:f>
                          <m:fPr>
                            <m:ctrlP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lang="en-US" sz="22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b="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4898649"/>
              </a:xfrm>
              <a:prstGeom prst="rect">
                <a:avLst/>
              </a:prstGeom>
              <a:blipFill rotWithShape="0">
                <a:blip r:embed="rId2"/>
                <a:stretch>
                  <a:fillRect l="-754" b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Goal: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</m:d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𝜌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𝑚𝑖𝑛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↓, 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sup>
                        </m:sSubSup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sz="2200" b="0" i="1" smtClean="0">
                                <a:latin typeface="Cambria Math" charset="0"/>
                              </a:rPr>
                              <m:t>𝜌</m:t>
                            </m:r>
                          </m:sub>
                        </m:sSub>
                      </m:e>
                    </m:nary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𝑛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𝑘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r>
                      <a:rPr lang="en-US" sz="2200" i="1">
                        <a:latin typeface="Cambria Math" charset="0"/>
                      </a:rPr>
                      <m:t>𝜖</m:t>
                    </m:r>
                    <m:r>
                      <a:rPr lang="en-US" sz="2200" i="1">
                        <a:latin typeface="Cambria Math" charset="0"/>
                      </a:rPr>
                      <m:t>) 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612475"/>
              </a:xfrm>
              <a:prstGeom prst="rect">
                <a:avLst/>
              </a:prstGeom>
              <a:blipFill rotWithShape="0">
                <a:blip r:embed="rId4"/>
                <a:stretch>
                  <a:fillRect l="-695" b="-388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[SBT17]: David Sutter, Mario Berta, and Marco </a:t>
            </a:r>
            <a:r>
              <a:rPr lang="en-US" dirty="0" err="1"/>
              <a:t>Tomamichel</a:t>
            </a:r>
            <a:r>
              <a:rPr lang="en-US" dirty="0"/>
              <a:t>. Multivariate trace inequalities. Communications in Mathematical Physics, 352(1):37{58, 2017.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Question:</a:t>
                </a:r>
                <a:r>
                  <a:rPr lang="en-US" sz="2200" dirty="0"/>
                  <a:t> How to </a:t>
                </a:r>
                <a:r>
                  <a:rPr lang="en-US" sz="2200" dirty="0" err="1"/>
                  <a:t>generalise</a:t>
                </a:r>
                <a:r>
                  <a:rPr lang="en-US" sz="2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70168"/>
                <a:ext cx="10515600" cy="1096069"/>
              </a:xfrm>
              <a:prstGeom prst="rect">
                <a:avLst/>
              </a:prstGeom>
              <a:blipFill rotWithShape="0">
                <a:blip r:embed="rId5"/>
                <a:stretch>
                  <a:fillRect l="-695" t="-329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61925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450804"/>
                <a:ext cx="10515600" cy="113659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Chain rule: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−</m:t>
                    </m:r>
                    <m:r>
                      <a:rPr lang="en-US" sz="2200" i="1">
                        <a:latin typeface="Cambria Math" charset="0"/>
                      </a:rPr>
                      <m:t>𝐷</m:t>
                    </m:r>
                    <m:r>
                      <a:rPr lang="en-US" sz="2200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</a:rPr>
                      <m:t>≤</m:t>
                    </m:r>
                    <m:nary>
                      <m:naryPr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charset="0"/>
                          </a:rPr>
                          <m:t>−</m:t>
                        </m:r>
                        <m:r>
                          <a:rPr lang="en-US" sz="2200" i="1">
                            <a:latin typeface="Cambria Math" charset="0"/>
                          </a:rPr>
                          <m:t>∞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∞</m:t>
                        </m:r>
                      </m:sup>
                      <m:e>
                        <m:r>
                          <a:rPr lang="en-US" sz="2200" i="1">
                            <a:latin typeface="Cambria Math" charset="0"/>
                          </a:rPr>
                          <m:t>𝑑</m:t>
                        </m:r>
                        <m:r>
                          <a:rPr lang="en-US" sz="2200" i="1">
                            <a:latin typeface="Cambria Math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𝐴𝐵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ℛ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𝑡</m:t>
                                </m:r>
                              </m:e>
                            </m:d>
                          </m:sup>
                        </m:sSub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2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sz="2200" i="1">
                        <a:latin typeface="Cambria Math" charset="0"/>
                        <a:ea typeface="Cambria Math" charset="0"/>
                        <a:cs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1+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1−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Sup>
                      <m:sSubSup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1−</m:t>
                            </m:r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𝑖𝑡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50804"/>
                <a:ext cx="10515600" cy="1136593"/>
              </a:xfrm>
              <a:prstGeom prst="rect">
                <a:avLst/>
              </a:prstGeom>
              <a:blipFill rotWithShape="0">
                <a:blip r:embed="rId2"/>
                <a:stretch>
                  <a:fillRect l="-695" b="-9043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1361925"/>
                <a:ext cx="10515600" cy="1096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Question:</a:t>
                </a:r>
                <a:r>
                  <a:rPr lang="en-US" sz="2200" dirty="0"/>
                  <a:t> How to </a:t>
                </a:r>
                <a:r>
                  <a:rPr lang="en-US" sz="2200" dirty="0" err="1"/>
                  <a:t>generalise</a:t>
                </a:r>
                <a:r>
                  <a:rPr lang="en-US" sz="2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096069"/>
              </a:xfrm>
              <a:prstGeom prst="rect">
                <a:avLst/>
              </a:prstGeom>
              <a:blipFill rotWithShape="0">
                <a:blip r:embed="rId3"/>
                <a:stretch>
                  <a:fillRect l="-695" t="-274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2289477"/>
                <a:ext cx="10515600" cy="4178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b="1" dirty="0"/>
                  <a:t>Potential </a:t>
                </a:r>
                <a:r>
                  <a:rPr lang="en-US" sz="2200" b="1" dirty="0" err="1"/>
                  <a:t>generalisations</a:t>
                </a:r>
                <a:r>
                  <a:rPr lang="en-US" sz="2200" b="1" dirty="0"/>
                  <a:t> from before: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</m:t>
                        </m:r>
                        <m:r>
                          <a:rPr lang="en-US" sz="2200" i="1">
                            <a:latin typeface="Cambria Math" charset="0"/>
                          </a:rPr>
                          <m:t>|</m:t>
                        </m:r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200" dirty="0"/>
                  <a:t> and then let </a:t>
                </a:r>
                <a:r>
                  <a:rPr lang="en-US" sz="2200" i="1" dirty="0">
                    <a:latin typeface="Cambria Math" charset="0"/>
                  </a:rPr>
                  <a:t/>
                </a:r>
                <a:br>
                  <a:rPr lang="en-US" sz="2200" i="1" dirty="0">
                    <a:latin typeface="Cambria Math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200" i="1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r>
                          <a:rPr lang="en-US" sz="2200" i="1"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2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2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charset="0"/>
                              </a:rPr>
                              <m:t>|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200" i="1">
                        <a:latin typeface="Cambria Math" charset="0"/>
                      </a:rPr>
                      <m:t>⋅</m:t>
                    </m:r>
                    <m:nary>
                      <m:naryPr>
                        <m:chr m:val="∏"/>
                        <m:limLoc m:val="subSup"/>
                        <m:ctrlPr>
                          <a:rPr lang="is-IS" sz="22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=</m:t>
                        </m:r>
                        <m:r>
                          <a:rPr lang="en-US" sz="2200" i="1">
                            <a:latin typeface="Cambria Math" charset="0"/>
                          </a:rPr>
                          <m:t>𝑛</m:t>
                        </m:r>
                        <m:r>
                          <a:rPr lang="en-US" sz="2200" i="1">
                            <a:latin typeface="Cambria Math" charset="0"/>
                          </a:rPr>
                          <m:t>−1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2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sSub>
                                          <m:sSub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|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20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2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Or </a:t>
                </a:r>
                <a:br>
                  <a:rPr lang="en-US" sz="22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charset="0"/>
                      </a:rPr>
                      <m:t>≔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  <m:nary>
                      <m:naryPr>
                        <m:chr m:val="∏"/>
                        <m:limLoc m:val="subSup"/>
                        <m:ctrlPr>
                          <a:rPr lang="is-I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sz="2000" i="1">
                            <a:latin typeface="Cambria Math" charset="0"/>
                          </a:rPr>
                          <m:t> </m:t>
                        </m:r>
                      </m:e>
                    </m:nary>
                    <m:r>
                      <a:rPr lang="en-US" sz="20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0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</m:sub>
                        </m:sSub>
                      </m:sub>
                      <m:sup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𝑛</m:t>
                            </m:r>
                          </m:e>
                        </m:d>
                      </m:sup>
                    </m:sSubSup>
                    <m:r>
                      <a:rPr lang="en-US" sz="2000" i="1">
                        <a:latin typeface="Cambria Math" charset="0"/>
                      </a:rPr>
                      <m:t>⋅</m:t>
                    </m:r>
                    <m:nary>
                      <m:naryPr>
                        <m:chr m:val="∏"/>
                        <m:limLoc m:val="subSup"/>
                        <m:ctrlPr>
                          <a:rPr lang="is-I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i="1">
                            <a:latin typeface="Cambria Math" charset="0"/>
                          </a:rPr>
                          <m:t>𝑘</m:t>
                        </m:r>
                        <m:r>
                          <a:rPr lang="en-US" sz="2000" i="1">
                            <a:latin typeface="Cambria Math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𝑛</m:t>
                        </m:r>
                        <m:r>
                          <a:rPr lang="en-US" sz="2000" i="1">
                            <a:latin typeface="Cambria Math" charset="0"/>
                          </a:rPr>
                          <m:t>−1</m:t>
                        </m:r>
                      </m:sub>
                      <m:sup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vi-VN" sz="2000" i="1">
                                            <a:latin typeface="Cambria Math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𝜌</m:t>
                                        </m:r>
                                      </m:e>
                                    </m:acc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  <m:sSup>
                      <m:s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vi-VN" sz="2000" i="1">
                                        <a:latin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</m:acc>
                              </m:e>
                              <m:sub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−1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charset="0"/>
                                  </a:rPr>
                                  <m:t>𝐵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2000" i="1">
                        <a:latin typeface="Cambria Math" charset="0"/>
                      </a:rPr>
                      <m:t>⋅</m:t>
                    </m:r>
                    <m:sSubSup>
                      <m:sSubSupPr>
                        <m:ctrlPr>
                          <a:rPr lang="en-US" sz="20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f>
                          <m:f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b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9477"/>
                <a:ext cx="10515600" cy="4178580"/>
              </a:xfrm>
              <a:prstGeom prst="rect">
                <a:avLst/>
              </a:prstGeom>
              <a:blipFill rotWithShape="0">
                <a:blip r:embed="rId4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8514170" y="3455437"/>
            <a:ext cx="1330475" cy="92333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do you do with this?</a:t>
            </a:r>
            <a:endParaRPr lang="en-US" b="0" dirty="0">
              <a:solidFill>
                <a:srgbClr val="C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983961" y="3274977"/>
            <a:ext cx="2530209" cy="58363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6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Generalising</a:t>
            </a:r>
            <a:r>
              <a:rPr lang="en-US" sz="4000" dirty="0"/>
              <a:t> to quantum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61925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1361925"/>
                <a:ext cx="10515600" cy="1096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Question:</a:t>
                </a:r>
                <a:r>
                  <a:rPr lang="en-US" sz="2200" dirty="0"/>
                  <a:t> How to </a:t>
                </a:r>
                <a:r>
                  <a:rPr lang="en-US" sz="2200" dirty="0" err="1"/>
                  <a:t>generalise</a:t>
                </a:r>
                <a:r>
                  <a:rPr lang="en-US" sz="2200" dirty="0"/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𝑞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≔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nary>
                        <m:naryPr>
                          <m:chr m:val="∏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096069"/>
              </a:xfrm>
              <a:prstGeom prst="rect">
                <a:avLst/>
              </a:prstGeom>
              <a:blipFill rotWithShape="0">
                <a:blip r:embed="rId2"/>
                <a:stretch>
                  <a:fillRect l="-695" t="-2747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[SBT17]: David Sutter, Mario Berta, and Marco </a:t>
            </a:r>
            <a:r>
              <a:rPr lang="en-US" dirty="0" err="1"/>
              <a:t>Tomamichel</a:t>
            </a:r>
            <a:r>
              <a:rPr lang="en-US" dirty="0"/>
              <a:t>. Multivariate trace inequalities. Communications in Mathematical Physics, 352(1):37{58, 2017.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0" y="2289477"/>
                <a:ext cx="10515600" cy="372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b="1" dirty="0"/>
              </a:p>
              <a:p>
                <a:pPr/>
                <a:r>
                  <a:rPr lang="en-US" sz="2200" b="1" dirty="0"/>
                  <a:t>Solution:</a:t>
                </a:r>
                <a:r>
                  <a:rPr lang="en-US" sz="2200" dirty="0"/>
                  <a:t> We use</a:t>
                </a:r>
                <a:r>
                  <a:rPr lang="en-US" sz="2200" i="1" dirty="0">
                    <a:latin typeface="Cambria Math" charset="0"/>
                  </a:rPr>
                  <a:t/>
                </a:r>
                <a:br>
                  <a:rPr lang="en-US" sz="2200" i="1" dirty="0">
                    <a:latin typeface="Cambria Math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≔</m:t>
                          </m:r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sz="2200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 −</m:t>
                                      </m:r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 err="1"/>
                  <a:t>Generalised</a:t>
                </a:r>
                <a:r>
                  <a:rPr lang="en-US" sz="2200" dirty="0"/>
                  <a:t> Golden Thompson Inequality [SBT17]</a:t>
                </a:r>
              </a:p>
              <a:p>
                <a:endParaRPr lang="en-US" sz="2200" dirty="0"/>
              </a:p>
              <a:p>
                <a:r>
                  <a:rPr lang="en-US" sz="2200" dirty="0"/>
                  <a:t>Delegate all hard problems (correct </a:t>
                </a:r>
                <a:r>
                  <a:rPr lang="en-US" sz="2200" dirty="0" err="1"/>
                  <a:t>generalisation</a:t>
                </a:r>
                <a:r>
                  <a:rPr lang="en-US" sz="2200" dirty="0"/>
                  <a:t> + relative entropy bound) to it.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89477"/>
                <a:ext cx="10515600" cy="3724930"/>
              </a:xfrm>
              <a:prstGeom prst="rect">
                <a:avLst/>
              </a:prstGeom>
              <a:blipFill rotWithShape="0">
                <a:blip r:embed="rId3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 </m:t>
                          </m:r>
                          <m:nary>
                            <m:naryPr>
                              <m:chr m:val="∑"/>
                              <m:ctrlPr>
                                <a:rPr lang="is-IS" sz="2200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200" i="1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vi-VN" sz="2200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func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 −</m:t>
                                  </m:r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vi-VN" sz="2200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func>
                                </m:e>
                              </m:d>
                            </m:e>
                          </m:nary>
                          <m:r>
                            <a:rPr lang="en-US" sz="2200" i="1">
                              <a:latin typeface="Cambria Math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blipFill rotWithShape="0"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achieving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3937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  <m:r>
                                <a:rPr lang="en-US" sz="2200" i="1">
                                  <a:latin typeface="Cambria Math" charset="0"/>
                                </a:rPr>
                                <m:t> −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||</m:t>
                                  </m:r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blipFill rotWithShape="0"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achieving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9032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𝑄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</a:rPr>
                                <m:t>||</m:t>
                              </m:r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10035"/>
              </a:xfrm>
              <a:prstGeom prst="rect">
                <a:avLst/>
              </a:prstGeom>
              <a:blipFill rotWithShape="0"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37392" y="4802526"/>
                <a:ext cx="4571999" cy="17015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Instead of using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directly, use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Makes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𝜌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||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𝜌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|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Also doesn’t change min-entropy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92" y="4802526"/>
                <a:ext cx="4571999" cy="1701556"/>
              </a:xfrm>
              <a:prstGeom prst="rect">
                <a:avLst/>
              </a:prstGeom>
              <a:blipFill rotWithShape="0">
                <a:blip r:embed="rId4"/>
                <a:stretch>
                  <a:fillRect l="-930" b="-283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3004458" y="3384470"/>
            <a:ext cx="4432934" cy="226883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8272" y="5522026"/>
            <a:ext cx="2129120" cy="12050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achieving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5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30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535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𝑄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𝐴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|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535985"/>
              </a:xfrm>
              <a:prstGeom prst="rect">
                <a:avLst/>
              </a:prstGeom>
              <a:blipFill rotWithShape="0">
                <a:blip r:embed="rId2"/>
                <a:stretch>
                  <a:fillRect l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437392" y="5263955"/>
                <a:ext cx="2484374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exp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(.)</m:t>
                        </m:r>
                      </m:e>
                    </m:func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is not operator monotone or convex- completely intractable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392" y="5263955"/>
                <a:ext cx="2484374" cy="923330"/>
              </a:xfrm>
              <a:prstGeom prst="rect">
                <a:avLst/>
              </a:prstGeom>
              <a:blipFill>
                <a:blip r:embed="rId4"/>
                <a:stretch>
                  <a:fillRect l="-1703" t="-3247" b="-844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3004457" y="3918857"/>
            <a:ext cx="4432935" cy="172367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393871" y="2694671"/>
            <a:ext cx="3043520" cy="294535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5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7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+1 −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b="0" i="1" smtClean="0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22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279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/>
              <a:t>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4403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Min-entropy for a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𝜌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sz="2200" dirty="0"/>
                  <a:t> is defined as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inf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∈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ℝ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: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there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exists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a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state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dirty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such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that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2200" b="0" i="0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 </m:t>
                                      </m:r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𝐴𝐵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≤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𝜆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⊗</m:t>
                                  </m:r>
                                  <m:sSub>
                                    <m:sSubPr>
                                      <m:ctrlP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200" b="0" i="1" dirty="0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≔−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dirty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200" i="1" dirty="0" smtClean="0">
                              <a:latin typeface="Cambria Math" charset="0"/>
                            </a:rPr>
                            <m:t>‖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𝐴𝐵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−1/2</m:t>
                                  </m:r>
                                </m:sup>
                              </m:sSubSup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∞</m:t>
                              </m:r>
                            </m:sub>
                          </m:sSub>
                        </m:e>
                      </m:func>
                      <m:r>
                        <a:rPr lang="en-US" sz="2200" i="1" dirty="0"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Smooth min-entropy is defined as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sup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 dirty="0">
                          <a:latin typeface="Cambria Math" charset="0"/>
                        </a:rPr>
                        <m:t>≔</m:t>
                      </m:r>
                      <m:func>
                        <m:func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dirty="0">
                                  <a:latin typeface="Cambria Math" charset="0"/>
                                </a:rPr>
                                <m:t>sup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 dirty="0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acc>
                                <m:accPr>
                                  <m:chr m:val="̃"/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sub>
                          </m:sSub>
                        </m:e>
                      </m:func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where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200" dirty="0"/>
                  <a:t> which are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200" dirty="0"/>
                  <a:t> close to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/>
                  <a:t> (in purified distance).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403321"/>
              </a:xfrm>
              <a:prstGeom prst="rect">
                <a:avLst/>
              </a:prstGeom>
              <a:blipFill rotWithShape="0">
                <a:blip r:embed="rId2"/>
                <a:stretch>
                  <a:fillRect l="-754" t="-831" b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3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3"/>
    </mc:Choice>
    <mc:Fallback xmlns="">
      <p:transition spd="slow" advTm="17383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+1 −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blipFill rotWithShape="0">
                <a:blip r:embed="rId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8611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Simplifying the auxiliary state: 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aln/>
                        </m:rP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 smtClean="0">
                          <a:solidFill>
                            <a:schemeClr val="tx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  <m:r>
                                        <a:rPr lang="en-US" sz="2200" i="1">
                                          <a:solidFill>
                                            <a:schemeClr val="tx1"/>
                                          </a:solidFill>
                                          <a:latin typeface="Cambria Math" charset="0"/>
                                        </a:rPr>
                                        <m:t> −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solidFill>
                                                <a:schemeClr val="tx1"/>
                                              </a:solidFill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20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tr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is-IS" sz="2200" i="1" smtClean="0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nary>
                                <m:naryPr>
                                  <m:ctrlPr>
                                    <a:rPr lang="is-IS" sz="220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solidFill>
                                                        <a:schemeClr val="bg1"/>
                                                      </a:solidFill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⋯ 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vi-VN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𝑖𝑡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	</m:t>
                      </m:r>
                      <m:d>
                        <m:dPr>
                          <m:begChr m:val=""/>
                          <m:ctrlPr>
                            <a:rPr lang="de-DE" sz="220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                      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 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49" r="-3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216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Generalised</a:t>
            </a:r>
            <a:r>
              <a:rPr lang="en-US" sz="4000" dirty="0"/>
              <a:t> Golden-Thompson [SBT17]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361925"/>
            <a:ext cx="10515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200" y="1361925"/>
                <a:ext cx="10515600" cy="110799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Golden-Thompson Inequality:</a:t>
                </a:r>
                <a:r>
                  <a:rPr lang="en-US" sz="2200" dirty="0"/>
                  <a:t> For Hermitian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/>
                  <a:t>, we have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charset="0"/>
                        </a:rPr>
                        <m:t>tr</m:t>
                      </m:r>
                      <m:r>
                        <a:rPr lang="en-US" sz="2200" b="0" i="1" smtClean="0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107996"/>
              </a:xfrm>
              <a:prstGeom prst="rect">
                <a:avLst/>
              </a:prstGeom>
              <a:blipFill rotWithShape="0">
                <a:blip r:embed="rId2"/>
                <a:stretch>
                  <a:fillRect l="-695" t="-2174" b="-543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[SBT17]: David Sutter, Mario Berta, and Marco </a:t>
            </a:r>
            <a:r>
              <a:rPr lang="en-US" dirty="0" err="1"/>
              <a:t>Tomamichel</a:t>
            </a:r>
            <a:r>
              <a:rPr lang="en-US" dirty="0"/>
              <a:t>. Multivariate trace inequalities. Communications in Mathematical Physics, 352(1):37{58, 2017.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2737934"/>
                <a:ext cx="10515600" cy="2177071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 err="1"/>
                  <a:t>Generalisation</a:t>
                </a:r>
                <a:r>
                  <a:rPr lang="en-US" sz="2200" b="1" u="sng" dirty="0"/>
                  <a:t> [SBT17] :</a:t>
                </a:r>
                <a:r>
                  <a:rPr lang="en-US" sz="2200" dirty="0"/>
                  <a:t> For Hermitian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charset="0"/>
                      </a:rPr>
                      <m:t>, ⋯, </m:t>
                    </m:r>
                    <m:sSub>
                      <m:sSub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we have</a:t>
                </a:r>
                <a:endParaRPr lang="en-US" sz="2200" b="0" dirty="0"/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2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sz="2200" i="1">
                          <a:latin typeface="Cambria Math" charset="0"/>
                        </a:rPr>
                        <m:t>≤</m:t>
                      </m:r>
                      <m:nary>
                        <m:naryPr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tr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22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⋯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2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2200" b="0" i="1" smtClean="0">
                          <a:latin typeface="Cambria Math" charset="0"/>
                        </a:rPr>
                        <m:t>⋯</m:t>
                      </m:r>
                      <m:sSup>
                        <m:s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22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for some 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charset="0"/>
                      </a:rPr>
                      <m:t>d</m:t>
                    </m:r>
                    <m:r>
                      <a:rPr lang="en-US" sz="2200" i="1">
                        <a:latin typeface="Cambria Math" charset="0"/>
                      </a:rPr>
                      <m:t>𝛽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37934"/>
                <a:ext cx="10515600" cy="2177071"/>
              </a:xfrm>
              <a:prstGeom prst="rect">
                <a:avLst/>
              </a:prstGeom>
              <a:blipFill rotWithShape="0">
                <a:blip r:embed="rId3"/>
                <a:stretch>
                  <a:fillRect l="-695" t="-1393" b="-473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0597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Simplifying the auxiliary state: 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i="1">
                                  <a:latin typeface="Cambria Math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sz="22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 −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tr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is-IS" sz="2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nary>
                                <m:naryPr>
                                  <m:ctrlPr>
                                    <a:rPr lang="is-IS" sz="22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⋯ 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vi-VN" sz="2200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𝑖𝑡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	</m:t>
                      </m:r>
                      <m:d>
                        <m:dPr>
                          <m:begChr m:val=""/>
                          <m:ctrlPr>
                            <a:rPr lang="de-DE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                     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49" r="-3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41903" y="5216440"/>
                <a:ext cx="2508193" cy="47602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=: </m:t>
                          </m:r>
                          <m: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903" y="5216440"/>
                <a:ext cx="2508193" cy="476028"/>
              </a:xfrm>
              <a:prstGeom prst="rect">
                <a:avLst/>
              </a:prstGeom>
              <a:blipFill rotWithShape="0">
                <a:blip r:embed="rId3"/>
                <a:stretch>
                  <a:fillRect t="-91026" b="-107692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68187" y="3290288"/>
            <a:ext cx="9322130" cy="19843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82393" y="5692468"/>
                <a:ext cx="2148444" cy="7996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is a </a:t>
                </a:r>
                <a:r>
                  <a:rPr lang="en-US" dirty="0" err="1">
                    <a:solidFill>
                      <a:srgbClr val="C00000"/>
                    </a:solidFill>
                  </a:rPr>
                  <a:t>normalised</a:t>
                </a:r>
                <a:r>
                  <a:rPr lang="en-US" dirty="0">
                    <a:solidFill>
                      <a:srgbClr val="C00000"/>
                    </a:solidFill>
                  </a:rPr>
                  <a:t> state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are full rank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93" y="5692468"/>
                <a:ext cx="2148444" cy="799642"/>
              </a:xfrm>
              <a:prstGeom prst="rect">
                <a:avLst/>
              </a:prstGeom>
              <a:blipFill rotWithShape="0">
                <a:blip r:embed="rId4"/>
                <a:stretch>
                  <a:fillRect l="-2254" t="-3731" r="-225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10600" y="5839743"/>
            <a:ext cx="187531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Is actually usable</a:t>
            </a:r>
            <a:endParaRPr lang="en-US" b="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32716" y="5839743"/>
                <a:ext cx="563401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716" y="5839743"/>
                <a:ext cx="563401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21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  <p:bldP spid="8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/>
                  <a:t>Simplifying the auxiliary state: </a:t>
                </a: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en-US" sz="2200" i="1">
                                  <a:latin typeface="Cambria Math" charset="0"/>
                                </a:rPr>
                                <m:t>+ </m:t>
                              </m:r>
                              <m:nary>
                                <m:naryPr>
                                  <m:chr m:val="∑"/>
                                  <m:ctrlPr>
                                    <a:rPr lang="is-IS" sz="22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 −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−1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func>
                                    </m:e>
                                  </m:d>
                                </m:e>
                              </m:nary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func>
                        <m:func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US" sz="22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tr</m:t>
                          </m:r>
                        </m:fName>
                        <m:e>
                          <m:d>
                            <m:dPr>
                              <m:endChr m:val=""/>
                              <m:ctrlPr>
                                <a:rPr lang="is-IS" sz="22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nary>
                                <m:naryPr>
                                  <m:ctrlPr>
                                    <a:rPr lang="is-IS" sz="22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b>
                                <m: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∞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vi-VN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  <m:sup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d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bg-BG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𝑖𝑡</m:t>
                                          </m:r>
                                        </m:num>
                                        <m:den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nary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⋯ 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vi-VN" sz="2200" i="1">
                                                  <a:latin typeface="Cambria Math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bg-BG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1−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𝑖𝑡</m:t>
                                      </m:r>
                                    </m:num>
                                    <m:den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2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22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	</m:t>
                      </m:r>
                      <m:d>
                        <m:dPr>
                          <m:begChr m:val=""/>
                          <m:ctrlPr>
                            <a:rPr lang="de-DE" sz="22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                     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 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2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   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066626"/>
              </a:xfrm>
              <a:prstGeom prst="rect">
                <a:avLst/>
              </a:prstGeom>
              <a:blipFill rotWithShape="0">
                <a:blip r:embed="rId2"/>
                <a:stretch>
                  <a:fillRect l="-754" t="-1049" r="-3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36997" y="5274642"/>
                <a:ext cx="2508193" cy="476028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=: </m:t>
                          </m:r>
                          <m:r>
                            <a:rPr lang="en-US" sz="220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997" y="5274642"/>
                <a:ext cx="2508193" cy="476028"/>
              </a:xfrm>
              <a:prstGeom prst="rect">
                <a:avLst/>
              </a:prstGeom>
              <a:blipFill rotWithShape="0">
                <a:blip r:embed="rId3"/>
                <a:stretch>
                  <a:fillRect t="-91026" b="-108974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68187" y="3290288"/>
            <a:ext cx="9322130" cy="19843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91847" y="1700554"/>
                <a:ext cx="2718460" cy="8025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is really a generalization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  <m:nary>
                      <m:naryPr>
                        <m:chr m:val="∏"/>
                        <m:limLoc m:val="subSup"/>
                        <m:ctrlPr>
                          <a:rPr lang="is-I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847" y="1700554"/>
                <a:ext cx="2718460" cy="802527"/>
              </a:xfrm>
              <a:prstGeom prst="rect">
                <a:avLst/>
              </a:prstGeom>
              <a:blipFill rotWithShape="0">
                <a:blip r:embed="rId4"/>
                <a:stretch>
                  <a:fillRect l="-1559" t="-12593" r="-2227" b="-6963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61793" y="5594090"/>
                <a:ext cx="967852" cy="4794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93" y="5594090"/>
                <a:ext cx="967852" cy="479490"/>
              </a:xfrm>
              <a:prstGeom prst="rect">
                <a:avLst/>
              </a:prstGeom>
              <a:blipFill rotWithShape="0">
                <a:blip r:embed="rId5"/>
                <a:stretch>
                  <a:fillRect b="-370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86941" y="4355339"/>
            <a:ext cx="8288976" cy="78377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0" y="4562558"/>
            <a:ext cx="1171712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</a:t>
            </a:r>
            <a:r>
              <a:rPr lang="en-US" dirty="0" err="1">
                <a:solidFill>
                  <a:srgbClr val="C00000"/>
                </a:solidFill>
              </a:rPr>
              <a:t>adjoint</a:t>
            </a:r>
            <a:r>
              <a:rPr lang="en-US" dirty="0">
                <a:solidFill>
                  <a:srgbClr val="C00000"/>
                </a:solidFill>
              </a:rPr>
              <a:t>]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4360712" y="3055495"/>
            <a:ext cx="570015" cy="221374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1"/>
            <a:endCxn id="8" idx="0"/>
          </p:cNvCxnSpPr>
          <p:nvPr/>
        </p:nvCxnSpPr>
        <p:spPr>
          <a:xfrm flipH="1">
            <a:off x="4645719" y="4447375"/>
            <a:ext cx="1" cy="11467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862441" y="5594090"/>
                <a:ext cx="967852" cy="4794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vi-VN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| 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41" y="5594090"/>
                <a:ext cx="967852" cy="479490"/>
              </a:xfrm>
              <a:prstGeom prst="rect">
                <a:avLst/>
              </a:prstGeom>
              <a:blipFill rotWithShape="0">
                <a:blip r:embed="rId6"/>
                <a:stretch>
                  <a:fillRect t="-11111" b="-65432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7061360" y="3055495"/>
            <a:ext cx="570015" cy="2213744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346367" y="4447375"/>
            <a:ext cx="1" cy="11467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70995" y="5677047"/>
                <a:ext cx="967852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995" y="5677047"/>
                <a:ext cx="96785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>
            <a:endCxn id="20" idx="0"/>
          </p:cNvCxnSpPr>
          <p:nvPr/>
        </p:nvCxnSpPr>
        <p:spPr>
          <a:xfrm>
            <a:off x="3032404" y="3980140"/>
            <a:ext cx="22517" cy="169690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7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1" grpId="0" animBg="1"/>
      <p:bldP spid="6" grpId="0" animBg="1"/>
      <p:bldP spid="17" grpId="0" animBg="1"/>
      <p:bldP spid="18" grpId="0" animBg="1"/>
      <p:bldP spid="2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+1 −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func>
                                <m:func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exp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 b="0" i="0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b="0" i="1" smtClean="0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20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b="0" i="1" smtClean="0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sSubSup>
                                                <m:sSubSupPr>
                                                  <m:ctrlP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𝐴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2200" i="1">
                                                      <a:latin typeface="Cambria Math" charset="0"/>
                                                      <a:ea typeface="Cambria Math" charset="0"/>
                                                      <a:cs typeface="Cambria Math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𝐵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blipFill rotWithShape="0">
                <a:blip r:embed="rId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313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+1 −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blipFill rotWithShape="0">
                <a:blip r:embed="rId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31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</a:rPr>
                        <m:t>≥</m:t>
                      </m:r>
                      <m:r>
                        <a:rPr lang="en-US" sz="2200" i="1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</a:rPr>
                                <m:t>Q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≥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20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bSup>
                                            <m:sSubSupPr>
                                              <m:ctrlP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2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sz="22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𝐵</m:t>
                                          </m:r>
                                        </m:sub>
                                      </m:sSub>
                                    </m:e>
                                  </m:func>
                                </m:e>
                              </m:d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+1 −</m:t>
                              </m:r>
                              <m:r>
                                <m:rPr>
                                  <m:nor/>
                                </m:rPr>
                                <a:rPr lang="en-US" sz="22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tr</m:t>
                              </m:r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𝜎</m:t>
                                  </m:r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2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2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</m:e>
                      </m:func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=: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899675"/>
              </a:xfrm>
              <a:prstGeom prst="rect">
                <a:avLst/>
              </a:prstGeom>
              <a:blipFill rotWithShape="0">
                <a:blip r:embed="rId2"/>
                <a:stretch>
                  <a:fillRect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  <a:p>
                <a:r>
                  <a:rPr lang="en-US" sz="2200" dirty="0"/>
                  <a:t> 	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200" i="1">
                            <a:latin typeface="Cambria Math" charset="0"/>
                          </a:rPr>
                          <m:t>≔</m:t>
                        </m:r>
                        <m:r>
                          <m:rPr>
                            <m:sty m:val="p"/>
                          </m:rPr>
                          <a:rPr lang="en-US" sz="2200">
                            <a:latin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</m:func>
                            <m:r>
                              <a:rPr lang="en-US" sz="2200" i="1">
                                <a:latin typeface="Cambria Math" charset="0"/>
                              </a:rPr>
                              <m:t>+ </m:t>
                            </m:r>
                            <m:nary>
                              <m:naryPr>
                                <m:chr m:val="∑"/>
                                <m:ctrlPr>
                                  <a:rPr lang="is-IS" sz="22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 −</m:t>
                                    </m:r>
                                    <m:func>
                                      <m:funcPr>
                                        <m:ctrlPr>
                                          <a:rPr lang="en-US" sz="2200" i="1">
                                            <a:latin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200">
                                            <a:latin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</m:ctrlPr>
                                          </m:sSubSupPr>
                                          <m:e>
                                            <m:acc>
                                              <m:accPr>
                                                <m:chr m:val="̃"/>
                                                <m:ctrlPr>
                                                  <a:rPr lang="vi-VN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𝜌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sSubSup>
                                              <m:sSubSup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𝐴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−1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2200" i="1">
                                                <a:latin typeface="Cambria Math" charset="0"/>
                                              </a:rPr>
                                              <m:t>𝐵</m:t>
                                            </m:r>
                                          </m:sub>
                                          <m:sup>
                                            <m:d>
                                              <m:dPr>
                                                <m:ctrlP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200" i="1">
                                                    <a:latin typeface="Cambria Math" charset="0"/>
                                                  </a:rPr>
                                                  <m:t>𝑘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</m:e>
                                    </m:func>
                                  </m:e>
                                </m:d>
                              </m:e>
                            </m:nary>
                            <m:r>
                              <a:rPr lang="en-US" sz="2200" i="1">
                                <a:latin typeface="Cambria Math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1174360"/>
              </a:xfrm>
              <a:prstGeom prst="rect">
                <a:avLst/>
              </a:prstGeom>
              <a:blipFill rotWithShape="0">
                <a:blip r:embed="rId4"/>
                <a:stretch>
                  <a:fillRect l="-69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023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356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35614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[JRS02]:</a:t>
                </a:r>
                <a:r>
                  <a:rPr lang="en-US" sz="2200" dirty="0">
                    <a:solidFill>
                      <a:schemeClr val="tx1"/>
                    </a:solidFill>
                  </a:rPr>
                  <a:t> For two state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∈(0,1)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term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blipFill rotWithShape="0">
                <a:blip r:embed="rId5"/>
                <a:stretch>
                  <a:fillRect l="-695" t="-211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[JRS02]: R. Jain, J. </a:t>
            </a:r>
            <a:r>
              <a:rPr lang="en-US" dirty="0" err="1"/>
              <a:t>Radhakrishnan</a:t>
            </a:r>
            <a:r>
              <a:rPr lang="en-US" dirty="0"/>
              <a:t>, and P. Sen. Privacy and interaction in quantum communication complexity and a theorem about the relative entropy of quantum states. The 43rd Annual IEEE Symposium on Foundations of Computer Science, 2002. Proceedings.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39324" y="2847332"/>
                <a:ext cx="2110369" cy="92333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Is in terms of relative entropy- 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324" y="2847332"/>
                <a:ext cx="2110369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2292" t="-2581" b="-8387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605154" y="3308997"/>
            <a:ext cx="3934170" cy="22535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356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𝑀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200" i="1">
                              <a:latin typeface="Cambria Math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𝜎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𝑛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⋅</m:t>
                      </m:r>
                      <m:r>
                        <a:rPr lang="en-US" sz="22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𝜖</m:t>
                          </m:r>
                          <m:func>
                            <m:funcPr>
                              <m:ctrlPr>
                                <a:rPr lang="en-US" sz="22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2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35614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 [JRS02]:</a:t>
                </a:r>
                <a:r>
                  <a:rPr lang="en-US" sz="2200" dirty="0">
                    <a:solidFill>
                      <a:schemeClr val="tx1"/>
                    </a:solidFill>
                  </a:rPr>
                  <a:t> For two state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</a:rPr>
                      <m:t>𝛿</m:t>
                    </m:r>
                    <m:r>
                      <a:rPr lang="en-US" sz="2200" b="0" i="1" smtClean="0">
                        <a:latin typeface="Cambria Math" charset="0"/>
                      </a:rPr>
                      <m:t>∈(0,1)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, we have</a:t>
                </a:r>
              </a:p>
              <a:p>
                <a:endParaRPr lang="en-US" sz="22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𝛿</m:t>
                          </m:r>
                        </m:sup>
                      </m:sSub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(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𝜎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≤ </m:t>
                      </m:r>
                      <m:f>
                        <m:fPr>
                          <m:ctrlPr>
                            <a:rPr lang="bg-BG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𝜌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small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200" b="0" i="0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  <m:t>term</m:t>
                          </m:r>
                        </m:e>
                      </m:d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53572"/>
                <a:ext cx="10515600" cy="1426544"/>
              </a:xfrm>
              <a:prstGeom prst="rect">
                <a:avLst/>
              </a:prstGeom>
              <a:blipFill rotWithShape="0">
                <a:blip r:embed="rId5"/>
                <a:stretch>
                  <a:fillRect l="-695" t="-2119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[JRS02]: R. Jain, J. </a:t>
            </a:r>
            <a:r>
              <a:rPr lang="en-US" dirty="0" err="1"/>
              <a:t>Radhakrishnan</a:t>
            </a:r>
            <a:r>
              <a:rPr lang="en-US" dirty="0"/>
              <a:t>, and P. Sen. Privacy and interaction in quantum communication complexity and a theorem about the relative entropy of quantum states. The 43rd Annual IEEE Symposium on Foundations of Computer Science, 2002. Proceedings.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39324" y="2847332"/>
                <a:ext cx="2110369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Actually also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9324" y="2847332"/>
                <a:ext cx="2110369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292" t="-3670" b="-12844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5605154" y="3170498"/>
            <a:ext cx="3934170" cy="239201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6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Smooth min-</a:t>
            </a:r>
            <a:r>
              <a:rPr lang="en-US" sz="4000" dirty="0"/>
              <a:t>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578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These are closely related: 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  <m:r>
                        <a:rPr lang="en-US" sz="2200" b="0" i="1" dirty="0" smtClean="0">
                          <a:latin typeface="Cambria Math" charset="0"/>
                        </a:rPr>
                        <m:t>≤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↓, </m:t>
                          </m:r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≤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For example, 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𝐴</m:t>
                    </m:r>
                    <m:r>
                      <a:rPr lang="en-US" sz="2200" b="0" i="1" dirty="0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b="0" i="1" dirty="0" smtClean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2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/>
                  <a:t> is expected to provide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charset="0"/>
                      </a:rPr>
                      <m:t>1</m:t>
                    </m:r>
                  </m:oMath>
                </a14:m>
                <a:r>
                  <a:rPr lang="en-US" sz="2200" dirty="0"/>
                  <a:t> bit of entropy: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≈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𝑛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↓, 2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𝑛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𝑐𝑜𝑛𝑠𝑡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578737"/>
              </a:xfrm>
              <a:prstGeom prst="rect">
                <a:avLst/>
              </a:prstGeom>
              <a:blipFill rotWithShape="0">
                <a:blip r:embed="rId3"/>
                <a:stretch>
                  <a:fillRect l="-754"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82269" y="904768"/>
                <a:ext cx="2199861" cy="132343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dirty="0">
                    <a:solidFill>
                      <a:srgbClr val="C00000"/>
                    </a:solidFill>
                  </a:rPr>
                  <a:t>Notation: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 denotes the registers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 ⋯,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269" y="904768"/>
                <a:ext cx="2199861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2473" t="-1810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3970421" y="1566488"/>
            <a:ext cx="4911848" cy="1730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03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239"/>
    </mc:Choice>
    <mc:Fallback xmlns="">
      <p:transition spd="slow" advTm="1072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447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Can now prove</a:t>
                </a:r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r>
                  <a:rPr lang="en-US" sz="2200" i="1" dirty="0">
                    <a:latin typeface="Cambria Math" charset="0"/>
                  </a:rPr>
                  <a:t/>
                </a:r>
                <a:br>
                  <a:rPr lang="en-US" sz="2200" i="1" dirty="0">
                    <a:latin typeface="Cambria Math" charset="0"/>
                  </a:rPr>
                </a:br>
                <a:endParaRPr lang="en-US" sz="2200" i="1" dirty="0">
                  <a:latin typeface="Cambria Math" charset="0"/>
                </a:endParaRPr>
              </a:p>
              <a:p>
                <a:endParaRPr lang="en-US" sz="22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sz="2200" b="0" i="1" smtClean="0">
                        <a:latin typeface="Cambria Math" charset="0"/>
                      </a:rPr>
                      <m:t>= </m:t>
                    </m:r>
                    <m:r>
                      <a:rPr lang="en-US" sz="2200" i="1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1/3</m:t>
                            </m:r>
                          </m:sup>
                        </m:sSup>
                        <m:func>
                          <m:func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20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1/3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bg-BG" sz="2200" i="1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200" i="1">
                                        <a:latin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200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447564"/>
              </a:xfrm>
              <a:prstGeom prst="rect">
                <a:avLst/>
              </a:prstGeom>
              <a:blipFill rotWithShape="0">
                <a:blip r:embed="rId2"/>
                <a:stretch>
                  <a:fillRect l="-754" b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87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458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≤</m:t>
                      </m:r>
                      <m:nary>
                        <m:naryPr>
                          <m:ctrlPr>
                            <a:rPr lang="is-I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b="0" i="1" smtClean="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⊗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  <m:r>
                                        <a:rPr lang="en-US" sz="20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458417"/>
              </a:xfrm>
              <a:prstGeom prst="rect">
                <a:avLst/>
              </a:prstGeom>
              <a:blipFill rotWithShape="0">
                <a:blip r:embed="rId2"/>
                <a:stretch>
                  <a:fillRect l="-754" r="-4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55284" y="3704282"/>
                <a:ext cx="1615044" cy="64633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 . 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denote conjugation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284" y="3704282"/>
                <a:ext cx="1615044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2985" t="-54128" r="-2239" b="-22936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10105901" y="4085112"/>
            <a:ext cx="249384" cy="78377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7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446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  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 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charset="0"/>
                                </a:rPr>
                                <m:t>⊗</m:t>
                              </m:r>
                              <m:acc>
                                <m:accPr>
                                  <m:chr m:val="̃"/>
                                  <m:ctrlPr>
                                    <a:rPr lang="vi-VN" sz="20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446491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83428" y="6168843"/>
                <a:ext cx="3111336" cy="45108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3428" y="6168843"/>
                <a:ext cx="3111336" cy="451086"/>
              </a:xfrm>
              <a:prstGeom prst="rect">
                <a:avLst/>
              </a:prstGeom>
              <a:blipFill rotWithShape="0">
                <a:blip r:embed="rId6"/>
                <a:stretch>
                  <a:fillRect b="-1299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4584863" y="6377375"/>
            <a:ext cx="882730" cy="1701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5328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⊗</m:t>
                      </m:r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−3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000" i="1"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i="1">
                                  <a:latin typeface="Cambria Math" charset="0"/>
                                </a:rPr>
                                <m:t>𝐵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−1</m:t>
                                  </m:r>
                                </m:e>
                              </m:d>
                            </m:sup>
                          </m:sSubSup>
                        </m:e>
                      </m:d>
                    </m:oMath>
                  </m:oMathPara>
                </a14:m>
                <a:endParaRPr lang="en-US" sz="200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5328062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06618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60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</a:br>
                <a:endParaRPr lang="en-US" sz="2000" b="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608121"/>
              </a:xfrm>
              <a:prstGeom prst="rect">
                <a:avLst/>
              </a:prstGeom>
              <a:blipFill rotWithShape="0">
                <a:blip r:embed="rId2"/>
                <a:stretch>
                  <a:fillRect l="-754" b="-8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965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677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s-I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b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⋯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−2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vi-VN" sz="2000" i="1">
                                              <a:latin typeface="Cambria Math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𝜌</m:t>
                                          </m:r>
                                        </m:e>
                                      </m:acc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𝐵</m:t>
                                      </m:r>
                                    </m:sub>
                                    <m:sup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bg-BG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1−</m:t>
                                  </m:r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𝑖𝑡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</a:rPr>
                        <m:t>≤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2000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0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b="0" i="1" smtClean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𝜆</m:t>
                                  </m:r>
                                </m:e>
                              </m:nary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𝐼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⊗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</a:br>
                <a:endParaRPr lang="en-US" sz="2000" b="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677242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297" y="5793698"/>
                <a:ext cx="3111336" cy="79816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aln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↓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vi-VN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)</m:t>
                              </m:r>
                            </m:sup>
                          </m:sSup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↓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297" y="5793698"/>
                <a:ext cx="3111336" cy="7981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 flipV="1">
            <a:off x="2028825" y="5793698"/>
            <a:ext cx="1558472" cy="39908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154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08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/>
                  <a:t>Min-entropy bound 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0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0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↓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vi-VN" sz="2000" i="1">
                                          <a:latin typeface="Cambria Math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𝜌</m:t>
                                      </m:r>
                                    </m:e>
                                  </m:acc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0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0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</a:br>
                <a:endParaRPr lang="en-US" sz="2000" b="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082721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21851" y="2367818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67818"/>
                <a:ext cx="520698" cy="379399"/>
              </a:xfrm>
              <a:prstGeom prst="rect">
                <a:avLst/>
              </a:prstGeom>
              <a:blipFill rotWithShape="0">
                <a:blip r:embed="rId6"/>
                <a:stretch>
                  <a:fillRect b="-793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6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in for quantum states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244694"/>
                <a:ext cx="10515600" cy="4601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dirty="0"/>
              </a:p>
              <a:p>
                <a:endParaRPr lang="en-US" sz="2200" i="1" dirty="0">
                  <a:latin typeface="Cambria Math" charset="0"/>
                </a:endParaRPr>
              </a:p>
              <a:p>
                <a:endParaRPr lang="en-US" sz="2200" dirty="0">
                  <a:latin typeface="Cambria Math" charset="0"/>
                </a:endParaRPr>
              </a:p>
              <a:p>
                <a:r>
                  <a:rPr lang="en-US" sz="2200" dirty="0">
                    <a:latin typeface="Cambria Math" charset="0"/>
                  </a:rPr>
                  <a:t>Combine with the entropic triangle inequality:</a:t>
                </a:r>
              </a:p>
              <a:p>
                <a:endParaRPr lang="en-US" sz="2200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22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sz="2000" b="0" dirty="0">
                    <a:latin typeface="Cambria Math" charset="0"/>
                    <a:ea typeface="Cambria Math" charset="0"/>
                    <a:cs typeface="Cambria Math" charset="0"/>
                  </a:rPr>
                </a:br>
                <a:endParaRPr lang="en-US" sz="2000" b="0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44694"/>
                <a:ext cx="10515600" cy="4601709"/>
              </a:xfrm>
              <a:prstGeom prst="rect">
                <a:avLst/>
              </a:prstGeom>
              <a:blipFill rotWithShape="0"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/>
                  <a:t>Strategy:</a:t>
                </a:r>
                <a:r>
                  <a:rPr lang="en-US" sz="2200" dirty="0"/>
                  <a:t> Create an auxiliary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𝜎</m:t>
                        </m:r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200" dirty="0"/>
                  <a:t> such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𝑚𝑎𝑥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||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sz="2200" i="1">
                              <a:latin typeface="Cambria Math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)≤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+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𝜎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61925"/>
                <a:ext cx="10515600" cy="1599797"/>
              </a:xfrm>
              <a:prstGeom prst="rect">
                <a:avLst/>
              </a:prstGeom>
              <a:blipFill rotWithShape="0">
                <a:blip r:embed="rId3"/>
                <a:stretch>
                  <a:fillRect l="-695" t="-75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0" b="1" u="sng" dirty="0">
                    <a:solidFill>
                      <a:schemeClr val="tx1"/>
                    </a:solidFill>
                  </a:rPr>
                  <a:t>Useful stuff: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vi-VN" sz="2200" i="1"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𝜌</m:t>
                            </m:r>
                          </m:e>
                        </m:acc>
                      </m:e>
                      <m:sub>
                        <m:sSubSup>
                          <m:sSubSup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>
                                <a:latin typeface="Cambria Math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200" i="1">
                            <a:latin typeface="Cambria Math" charset="0"/>
                          </a:rPr>
                          <m:t>𝐵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(</m:t>
                        </m:r>
                        <m:r>
                          <a:rPr lang="en-US" sz="2200" i="1">
                            <a:latin typeface="Cambria Math" charset="0"/>
                          </a:rPr>
                          <m:t>𝑘</m:t>
                        </m:r>
                        <m:r>
                          <a:rPr lang="en-US" sz="2200" i="1">
                            <a:latin typeface="Cambria Math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200" dirty="0"/>
                  <a:t> states “achieving”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>
                            <a:latin typeface="Cambria Math" charset="0"/>
                          </a:rPr>
                          <m:t>↓, </m:t>
                        </m:r>
                        <m:r>
                          <a:rPr lang="en-US" sz="2200" i="1">
                            <a:latin typeface="Cambria Math" charset="0"/>
                          </a:rPr>
                          <m:t>𝜖</m:t>
                        </m:r>
                      </m:sup>
                    </m:sSubSup>
                    <m:sSub>
                      <m:sSubPr>
                        <m:ctrlPr>
                          <a:rPr lang="en-US" sz="22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Sup>
                              <m:sSubSupPr>
                                <m:ctrlPr>
                                  <a:rPr lang="en-US" sz="2200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i="1"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200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200" i="1">
                                    <a:latin typeface="Cambria Math" charset="0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2200" i="1"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2961722"/>
                <a:ext cx="10515600" cy="621902"/>
              </a:xfrm>
              <a:prstGeom prst="rect">
                <a:avLst/>
              </a:prstGeom>
              <a:blipFill rotWithShape="0">
                <a:blip r:embed="rId4"/>
                <a:stretch>
                  <a:fillRect l="-695" b="-9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1838599"/>
                <a:ext cx="520698" cy="379399"/>
              </a:xfrm>
              <a:prstGeom prst="rect">
                <a:avLst/>
              </a:prstGeom>
              <a:blipFill rotWithShape="0">
                <a:blip r:embed="rId5"/>
                <a:stretch>
                  <a:fillRect b="-967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721851" y="2367818"/>
                <a:ext cx="520698" cy="3793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✅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851" y="2367818"/>
                <a:ext cx="520698" cy="379399"/>
              </a:xfrm>
              <a:prstGeom prst="rect">
                <a:avLst/>
              </a:prstGeom>
              <a:blipFill rotWithShape="0">
                <a:blip r:embed="rId6"/>
                <a:stretch>
                  <a:fillRect b="-793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063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summary: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473"/>
          <a:stretch/>
        </p:blipFill>
        <p:spPr>
          <a:xfrm>
            <a:off x="1152433" y="1824479"/>
            <a:ext cx="9627861" cy="4239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8" y="4355450"/>
            <a:ext cx="1483894" cy="1198315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theconversation.com</a:t>
            </a:r>
            <a:r>
              <a:rPr lang="en-US" dirty="0"/>
              <a:t>/eclipses-arent-just-visual-spectacles-they-are-at-the-heart-of-scientific-efforts-to-understand-distant-planets-227384</a:t>
            </a:r>
          </a:p>
        </p:txBody>
      </p:sp>
    </p:spTree>
    <p:extLst>
      <p:ext uri="{BB962C8B-B14F-4D97-AF65-F5344CB8AC3E}">
        <p14:creationId xmlns:p14="http://schemas.microsoft.com/office/powerpoint/2010/main" val="1029549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Proof summary: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59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473"/>
          <a:stretch/>
        </p:blipFill>
        <p:spPr>
          <a:xfrm>
            <a:off x="1152433" y="1824479"/>
            <a:ext cx="9627861" cy="4239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8" y="4355450"/>
            <a:ext cx="1483894" cy="11983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3383" y="3371528"/>
                <a:ext cx="2518610" cy="7977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</a:rPr>
                  <a:t>Substate theorem</a:t>
                </a:r>
                <a:r>
                  <a:rPr lang="en-US" sz="2200" b="1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US" sz="2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𝛿</m:t>
                        </m:r>
                      </m:sup>
                    </m:sSubSup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𝜌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charset="0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𝜎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≤ </m:t>
                    </m:r>
                    <m:f>
                      <m:fPr>
                        <m:ctrlPr>
                          <a:rPr lang="bg-BG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  <m:d>
                          <m:dPr>
                            <m:begChr m:val="|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383" y="3371528"/>
                <a:ext cx="2518610" cy="797782"/>
              </a:xfrm>
              <a:prstGeom prst="rect">
                <a:avLst/>
              </a:prstGeom>
              <a:blipFill rotWithShape="0">
                <a:blip r:embed="rId4"/>
                <a:stretch>
                  <a:fillRect l="-2410" t="-4511" b="-3985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08843" y="2946076"/>
                <a:ext cx="3732387" cy="17807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Generalised Golden-Thompson: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>
                          <a:latin typeface="Cambria Math" charset="0"/>
                        </a:rPr>
                        <m:t>tr</m:t>
                      </m:r>
                      <m:func>
                        <m:func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is-IS" sz="16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600" i="1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sz="1600" i="1">
                          <a:latin typeface="Cambria Math" charset="0"/>
                        </a:rPr>
                        <m:t>≤</m:t>
                      </m:r>
                      <m:nary>
                        <m:naryPr>
                          <m:ctrlPr>
                            <a:rPr lang="is-IS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∞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∞</m:t>
                          </m:r>
                        </m:sup>
                        <m:e>
                          <m:r>
                            <a:rPr lang="en-US" sz="1600" i="1">
                              <a:latin typeface="Cambria Math" charset="0"/>
                            </a:rPr>
                            <m:t>𝑑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sz="1600">
                          <a:latin typeface="Cambria Math" charset="0"/>
                        </a:rPr>
                        <m:t>tr</m:t>
                      </m:r>
                      <m:r>
                        <a:rPr lang="en-US" sz="1600" i="1">
                          <a:latin typeface="Cambria Math" charset="0"/>
                        </a:rPr>
                        <m:t>(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1600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⋯ 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charset="0"/>
                                </a:rPr>
                                <m:t>1−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16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sz="1600" b="0" i="1" smtClean="0">
                          <a:latin typeface="Cambria Math" charset="0"/>
                        </a:rPr>
                        <m:t>⋯</m:t>
                      </m:r>
                      <m:sSup>
                        <m:sSup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bg-BG" sz="16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𝑖𝑡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𝑛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−1</m:t>
                              </m:r>
                            </m:sub>
                          </m:sSub>
                        </m:sup>
                      </m:sSup>
                      <m:r>
                        <a:rPr lang="en-US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43" y="2946076"/>
                <a:ext cx="3732387" cy="1780744"/>
              </a:xfrm>
              <a:prstGeom prst="rect">
                <a:avLst/>
              </a:prstGeom>
              <a:blipFill rotWithShape="0">
                <a:blip r:embed="rId5"/>
                <a:stretch>
                  <a:fillRect l="-1629" t="-1361" b="-20068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6064" y="4355450"/>
                <a:ext cx="2264536" cy="19487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Universal chain rule:</a:t>
                </a:r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↓, 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16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16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16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16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6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16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1600" i="1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1600" i="1">
                          <a:latin typeface="Cambria Math" charset="0"/>
                        </a:rPr>
                        <m:t>−</m:t>
                      </m:r>
                      <m:r>
                        <a:rPr lang="en-US" sz="1600" i="1">
                          <a:latin typeface="Cambria Math" charset="0"/>
                        </a:rPr>
                        <m:t>𝑘</m:t>
                      </m:r>
                      <m:r>
                        <a:rPr lang="en-US" sz="1600" i="1">
                          <a:latin typeface="Cambria Math" charset="0"/>
                        </a:rPr>
                        <m:t>(</m:t>
                      </m:r>
                      <m:r>
                        <a:rPr lang="en-US" sz="1600" i="1">
                          <a:latin typeface="Cambria Math" charset="0"/>
                        </a:rPr>
                        <m:t>𝜖</m:t>
                      </m:r>
                      <m:r>
                        <a:rPr lang="en-US" sz="16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64" y="4355450"/>
                <a:ext cx="2264536" cy="1948739"/>
              </a:xfrm>
              <a:prstGeom prst="rect">
                <a:avLst/>
              </a:prstGeom>
              <a:blipFill rotWithShape="0">
                <a:blip r:embed="rId6"/>
                <a:stretch>
                  <a:fillRect l="-2406" t="-1242" b="-93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2870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theconversation.com</a:t>
            </a:r>
            <a:r>
              <a:rPr lang="en-US" dirty="0"/>
              <a:t>/eclipses-arent-just-visual-spectacles-they-are-at-the-heart-of-scientific-efforts-to-understand-distant-planets-227384</a:t>
            </a:r>
          </a:p>
        </p:txBody>
      </p:sp>
    </p:spTree>
    <p:extLst>
      <p:ext uri="{BB962C8B-B14F-4D97-AF65-F5344CB8AC3E}">
        <p14:creationId xmlns:p14="http://schemas.microsoft.com/office/powerpoint/2010/main" val="60317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Smooth max-relative entropy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The 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𝜌</m:t>
                      </m:r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inf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ℝ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: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𝜎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Corbel" charset="0"/>
                                  <a:ea typeface="Corbel" charset="0"/>
                                  <a:cs typeface="Corbel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.</m:t>
                      </m:r>
                    </m:oMath>
                  </m:oMathPara>
                </a14:m>
                <a:endParaRPr lang="en-US" sz="2400" b="0" dirty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-smooth max-relative entropy between states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orbel" charset="0"/>
                        <a:cs typeface="Corbel" charset="0"/>
                      </a:rPr>
                      <m:t>𝜌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Corbel" charset="0"/>
                        <a:cs typeface="Corbel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Corbel" charset="0"/>
                    <a:ea typeface="Corbel" charset="0"/>
                    <a:cs typeface="Corbel" charset="0"/>
                  </a:rPr>
                  <a:t> is defined as:</a:t>
                </a: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𝜖</m:t>
                          </m:r>
                        </m:sup>
                      </m:sSubSup>
                      <m:d>
                        <m:dPr>
                          <m:end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𝜌</m:t>
                          </m:r>
                        </m:e>
                      </m:d>
                      <m:d>
                        <m:dPr>
                          <m:begChr m:val="|"/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orbel" charset="0"/>
                          <a:cs typeface="Corbel" charset="0"/>
                        </a:rPr>
                        <m:t>≔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inf</m:t>
                              </m:r>
                            </m:e>
                            <m:lim>
                              <m:acc>
                                <m:accPr>
                                  <m:chr m:val="̃"/>
                                  <m:ctrlPr>
                                    <a:rPr lang="vi-VN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orbel" charset="0"/>
                                      <a:cs typeface="Corbel" charset="0"/>
                                    </a:rPr>
                                    <m:t>𝜌</m:t>
                                  </m:r>
                                </m:e>
                              </m:acc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(</m:t>
                          </m:r>
                          <m:acc>
                            <m:accPr>
                              <m:chr m:val="̃"/>
                              <m:ctrlPr>
                                <a:rPr lang="vi-VN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orbel" charset="0"/>
                                  <a:cs typeface="Corbel" charset="0"/>
                                </a:rPr>
                                <m:t>𝜌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||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𝜎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orbel" charset="0"/>
                              <a:cs typeface="Corbel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endParaRPr lang="en-US" sz="2400" dirty="0">
                  <a:latin typeface="Corbel" charset="0"/>
                  <a:ea typeface="Corbel" charset="0"/>
                  <a:cs typeface="Corbel" charset="0"/>
                </a:endParaRPr>
              </a:p>
              <a:p>
                <a:r>
                  <a:rPr lang="en-US" sz="2400" dirty="0"/>
                  <a:t>where the optimization is over states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charset="0"/>
                          </a:rPr>
                          <m:t>𝜌</m:t>
                        </m:r>
                      </m:e>
                    </m:acc>
                  </m:oMath>
                </a14:m>
                <a:r>
                  <a:rPr lang="en-US" sz="2400" dirty="0"/>
                  <a:t> which are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sz="2400" dirty="0"/>
                  <a:t> close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𝜌</m:t>
                    </m:r>
                  </m:oMath>
                </a14:m>
                <a:r>
                  <a:rPr lang="en-US" sz="2400" dirty="0"/>
                  <a:t> (in purified distance).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618748"/>
              </a:xfrm>
              <a:prstGeom prst="rect">
                <a:avLst/>
              </a:prstGeom>
              <a:blipFill rotWithShape="0">
                <a:blip r:embed="rId2"/>
                <a:stretch>
                  <a:fillRect l="-928" t="-1180" r="-1449" b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98"/>
    </mc:Choice>
    <mc:Fallback xmlns="">
      <p:transition spd="slow" advTm="25198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More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: Unstructured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approx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EAT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8200" y="1569995"/>
                <a:ext cx="10515600" cy="4053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𝜌</m:t>
                        </m:r>
                      </m:e>
                      <m:sub>
                        <m:sSubSup>
                          <m:sSubSup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i="1" dirty="0"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i="1" dirty="0">
                                <a:latin typeface="Cambria Math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200" i="1" dirty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200" i="1" dirty="0">
                    <a:latin typeface="Cambria Math" charset="0"/>
                  </a:rPr>
                  <a:t> </a:t>
                </a:r>
                <a:r>
                  <a:rPr lang="en-US" sz="2200" dirty="0">
                    <a:ea typeface="Corbel" charset="0"/>
                    <a:cs typeface="Corbel" charset="0"/>
                  </a:rPr>
                  <a:t>is an </a:t>
                </a:r>
                <a:r>
                  <a:rPr lang="en-US" sz="2200" b="1" dirty="0">
                    <a:ea typeface="Corbel" charset="0"/>
                    <a:cs typeface="Corbel" charset="0"/>
                  </a:rPr>
                  <a:t>arbitrarily</a:t>
                </a:r>
                <a:r>
                  <a:rPr lang="en-US" sz="2200" dirty="0">
                    <a:ea typeface="Corbel" charset="0"/>
                    <a:cs typeface="Corbel" charset="0"/>
                  </a:rPr>
                  <a:t> produced state, such that for every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𝑘</m:t>
                    </m:r>
                  </m:oMath>
                </a14:m>
                <a:endParaRPr lang="en-US" sz="2200" i="1" dirty="0">
                  <a:latin typeface="Cambria Math" charset="0"/>
                </a:endParaRPr>
              </a:p>
              <a:p>
                <a:endParaRPr lang="en-US" sz="2200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e>
                        <m:sub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200" i="1" dirty="0">
                              <a:latin typeface="Cambria Math" charset="0"/>
                            </a:rPr>
                            <m:t>𝐸</m:t>
                          </m:r>
                        </m:sub>
                      </m:sSub>
                      <m:sSub>
                        <m:sSub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dirty="0" smtClean="0">
                              <a:latin typeface="Cambria Math" charset="0"/>
                            </a:rPr>
                            <m:t>≈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</a:rPr>
                            <m:t>𝜖</m:t>
                          </m:r>
                        </m:sub>
                      </m:sSub>
                      <m:sSubSup>
                        <m:sSubSupPr>
                          <m:ctrlP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ℳ</m:t>
                          </m:r>
                        </m:e>
                        <m:sub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200" b="0" i="1" dirty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𝑘</m:t>
                              </m:r>
                            </m:sub>
                          </m:sSub>
                        </m:sup>
                      </m:sSubSup>
                      <m:r>
                        <a:rPr lang="en-US" sz="2200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dirty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200" b="0" i="1" dirty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̃"/>
                                  <m:ctrlPr>
                                    <a:rPr lang="vi-VN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𝑘</m:t>
                              </m:r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)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200" i="1" dirty="0">
                  <a:latin typeface="Cambria Math" charset="0"/>
                </a:endParaRPr>
              </a:p>
              <a:p>
                <a:endParaRPr lang="en-US" sz="2200" i="1" dirty="0">
                  <a:latin typeface="Cambria Math" charset="0"/>
                </a:endParaRPr>
              </a:p>
              <a:p>
                <a:r>
                  <a:rPr lang="en-US" sz="2200" dirty="0">
                    <a:ea typeface="Corbel" charset="0"/>
                    <a:cs typeface="Corbel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ℳ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2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200" dirty="0">
                    <a:ea typeface="Corbel" charset="0"/>
                    <a:cs typeface="Corbel" charset="0"/>
                  </a:rPr>
                  <a:t> is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i="1" dirty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Corbel" charset="0"/>
                    <a:ea typeface="Corbel" charset="0"/>
                    <a:cs typeface="Corbel" charset="0"/>
                  </a:rPr>
                  <a:t> is sampled independently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 dirty="0" smtClean="0">
                            <a:latin typeface="Cambria Math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200" b="0" i="1" dirty="0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sz="2200" b="0" i="1" dirty="0" smtClean="0">
                                <a:latin typeface="Cambria Math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200" i="1" dirty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dirty="0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b="0" i="1" dirty="0" smtClean="0">
                            <a:latin typeface="Cambria Math" charset="0"/>
                          </a:rPr>
                          <m:t>−1</m:t>
                        </m:r>
                      </m:sup>
                    </m:sSubSup>
                    <m:r>
                      <a:rPr lang="en-US" sz="2200" b="0" i="1" dirty="0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sz="2200" dirty="0">
                    <a:latin typeface="Corbel" charset="0"/>
                    <a:ea typeface="Corbel" charset="0"/>
                    <a:cs typeface="Corbel" charset="0"/>
                  </a:rPr>
                  <a:t>, then we have</a:t>
                </a:r>
              </a:p>
              <a:p>
                <a:endParaRPr lang="en-US" sz="22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sz="2200" i="1" dirty="0">
                                  <a:latin typeface="Cambria Math" charset="0"/>
                                </a:rPr>
                                <m:t>𝐸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 dirty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sz="2200" i="1" dirty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200" dirty="0">
                                          <a:latin typeface="Cambria Math" charset="0"/>
                                        </a:rPr>
                                        <m:t>inf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𝑅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sz="2200" i="1" dirty="0">
                                                  <a:latin typeface="Cambria Math" charset="0"/>
                                                </a:rPr>
                                                <m:t>−1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lim>
                                  </m:limLow>
                                </m:fName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 </m:t>
                                  </m:r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en-US" sz="2200" i="1" dirty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 dirty="0">
                                              <a:latin typeface="Cambria Math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sz="2200" i="1" dirty="0">
                                          <a:latin typeface="Cambria Math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b>
                              <m:sSub>
                                <m:sSub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𝜔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  <m:r>
                        <a:rPr lang="en-US" sz="2200" i="1" dirty="0"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200">
                          <a:latin typeface="Cambria Math" charset="0"/>
                        </a:rPr>
                        <m:t>small</m:t>
                      </m:r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b="0" dirty="0"/>
              </a:p>
              <a:p>
                <a:r>
                  <a:rPr lang="en-US" sz="2200" dirty="0"/>
                  <a:t>Apply this to prove security for parallel DI-QKD.</a:t>
                </a:r>
                <a:endParaRPr lang="en-US" sz="2200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053610"/>
              </a:xfrm>
              <a:prstGeom prst="rect">
                <a:avLst/>
              </a:prstGeom>
              <a:blipFill rotWithShape="0">
                <a:blip r:embed="rId2"/>
                <a:stretch>
                  <a:fillRect l="-754" t="-602" b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7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98243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61</a:t>
            </a:fld>
            <a:endParaRPr lang="en-US" dirty="0"/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xmlns="" id="{5A168E64-0FAD-8D06-506D-00502B117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10" y="2463322"/>
            <a:ext cx="2496180" cy="249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9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Chain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3369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Very nice and useful chain rules for the smooth min-entropy already exist: </a:t>
                </a:r>
              </a:p>
              <a:p>
                <a:r>
                  <a:rPr lang="en-US" sz="22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b="0" i="1" dirty="0" smtClean="0">
                              <a:latin typeface="Cambria Math" charset="0"/>
                            </a:rPr>
                            <m:t>4</m:t>
                          </m:r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≥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+</m:t>
                      </m:r>
                      <m:sSubSup>
                        <m:sSubSup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 dirty="0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 dirty="0">
                              <a:latin typeface="Cambria Math" charset="0"/>
                            </a:rPr>
                            <m:t>𝜖</m:t>
                          </m:r>
                        </m:sup>
                      </m:sSubSup>
                      <m:sSub>
                        <m:sSubPr>
                          <m:ctrlPr>
                            <a:rPr lang="en-US" sz="2200" i="1" dirty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 dirty="0">
                                  <a:latin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200" i="1" dirty="0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 dirty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dirty="0" smtClean="0">
                          <a:latin typeface="Cambria Math" charset="0"/>
                        </a:rPr>
                        <m:t> −</m:t>
                      </m:r>
                      <m:r>
                        <a:rPr lang="en-US" sz="2200" b="0" i="1" dirty="0" smtClean="0">
                          <a:latin typeface="Cambria Math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b="0" i="1" dirty="0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b="0" i="0" dirty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200" b="0" i="1" dirty="0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dirty="0" smtClean="0">
                                      <a:latin typeface="Cambria Math" charset="0"/>
                                    </a:rPr>
                                    <m:t>𝜖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But we can’t apply it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/>
                  <a:t>-times: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Smoothing parameter increases linearly in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←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</a:rPr>
                  <a:t> Main problem</a:t>
                </a:r>
                <a:endParaRPr lang="en-US" sz="2200" dirty="0"/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200" i="1" dirty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200" i="1" dirty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200" i="1" dirty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dirty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200" i="1" dirty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latin typeface="Cambria Math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 loss each time you use this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3369449"/>
              </a:xfrm>
              <a:prstGeom prst="rect">
                <a:avLst/>
              </a:prstGeom>
              <a:blipFill rotWithShape="0">
                <a:blip r:embed="rId3"/>
                <a:stretch>
                  <a:fillRect l="-754" t="-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356350"/>
            <a:ext cx="10724148" cy="365125"/>
          </a:xfrm>
        </p:spPr>
        <p:txBody>
          <a:bodyPr/>
          <a:lstStyle/>
          <a:p>
            <a:r>
              <a:rPr lang="en-US" dirty="0"/>
              <a:t>Alexander </a:t>
            </a:r>
            <a:r>
              <a:rPr lang="en-US" dirty="0" err="1"/>
              <a:t>Vitanov</a:t>
            </a:r>
            <a:r>
              <a:rPr lang="en-US" dirty="0"/>
              <a:t>, </a:t>
            </a:r>
            <a:r>
              <a:rPr lang="en-US" dirty="0" err="1"/>
              <a:t>Frédéric</a:t>
            </a:r>
            <a:r>
              <a:rPr lang="en-US" dirty="0"/>
              <a:t> Dupuis, Marco </a:t>
            </a:r>
            <a:r>
              <a:rPr lang="en-US" dirty="0" err="1"/>
              <a:t>Tomamichel</a:t>
            </a:r>
            <a:r>
              <a:rPr lang="en-US" dirty="0"/>
              <a:t>, and Renato Renner. Chain rules for smooth min- and max-entropies. IEEE Transactions on Information Theory, 59(5):2603{2612, 2013.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7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17"/>
    </mc:Choice>
    <mc:Fallback xmlns="">
      <p:transition spd="slow" advTm="103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Chain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2370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In fact,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can be shown to be </a:t>
                </a:r>
                <a:r>
                  <a:rPr lang="en-US" sz="2200" b="1" dirty="0"/>
                  <a:t>false.</a:t>
                </a:r>
                <a:r>
                  <a:rPr lang="en-US" sz="2200" dirty="0"/>
                  <a:t> </a:t>
                </a: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2370714"/>
              </a:xfrm>
              <a:prstGeom prst="rect">
                <a:avLst/>
              </a:prstGeom>
              <a:blipFill rotWithShape="0">
                <a:blip r:embed="rId3"/>
                <a:stretch>
                  <a:fillRect l="-754" t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55450" y="2905189"/>
                <a:ext cx="4298350" cy="1210652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are small functions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, like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1/100</m:t>
                        </m:r>
                      </m:sup>
                    </m:sSup>
                  </m:oMath>
                </a14:m>
                <a:endParaRPr lang="en-US" b="0" dirty="0">
                  <a:solidFill>
                    <a:srgbClr val="C00000"/>
                  </a:solidFill>
                </a:endParaRPr>
              </a:p>
              <a:p>
                <a:endParaRPr lang="en-US" b="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charset="0"/>
                      </a:rPr>
                      <m:t>𝑘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is a constant function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like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charset="0"/>
                      </a:rPr>
                      <m:t>1/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50" y="2905189"/>
                <a:ext cx="4298350" cy="1210652"/>
              </a:xfrm>
              <a:prstGeom prst="rect">
                <a:avLst/>
              </a:prstGeom>
              <a:blipFill rotWithShape="0">
                <a:blip r:embed="rId4"/>
                <a:stretch>
                  <a:fillRect t="-1990" b="-6965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871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3"/>
    </mc:Choice>
    <mc:Fallback xmlns="">
      <p:transition spd="slow" advTm="8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749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Chain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1569995"/>
                <a:ext cx="10515600" cy="4716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In fact,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sSub>
                            <m:sSubPr>
                              <m:ctrlP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(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)</m:t>
                          </m:r>
                        </m:sup>
                      </m:sSubSup>
                      <m:sSub>
                        <m:sSubPr>
                          <m:ctrl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≳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solidFill>
                                            <a:srgbClr val="C00000"/>
                                          </a:solidFill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solidFill>
                                        <a:srgbClr val="C00000"/>
                                      </a:solidFill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 −</m:t>
                      </m:r>
                      <m:r>
                        <a:rPr lang="en-US" sz="2200" i="1">
                          <a:solidFill>
                            <a:srgbClr val="C00000"/>
                          </a:solidFill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rgbClr val="C00000"/>
                          </a:solidFill>
                          <a:latin typeface="Cambria Math" charset="0"/>
                        </a:rPr>
                        <m:t>𝑘</m:t>
                      </m:r>
                      <m:d>
                        <m:dPr>
                          <m:ctrlP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𝜖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can be shown to be </a:t>
                </a:r>
                <a:r>
                  <a:rPr lang="en-US" sz="2200" b="1" dirty="0"/>
                  <a:t>false.</a:t>
                </a:r>
              </a:p>
              <a:p>
                <a:endParaRPr lang="en-US" sz="2200" b="1" dirty="0"/>
              </a:p>
              <a:p>
                <a:r>
                  <a:rPr lang="en-US" sz="2200" dirty="0"/>
                  <a:t>But what about other definitions of the min-entropy? Specifically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𝐻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↓</m:t>
                        </m:r>
                      </m:sup>
                    </m:sSubSup>
                    <m:sSub>
                      <m:sSubPr>
                        <m:ctrlP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sz="2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2200" dirty="0"/>
                  <a:t>:</a:t>
                </a:r>
              </a:p>
              <a:p>
                <a:endParaRPr lang="en-US" sz="2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𝐻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↓, 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e>
                          </m:d>
                        </m:sup>
                      </m:sSubSup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𝐵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charset="0"/>
                            </a:rPr>
                            <m:t>𝜌</m:t>
                          </m:r>
                        </m:sub>
                      </m:sSub>
                      <m:r>
                        <a:rPr lang="en-US" sz="2200" i="1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is-IS" sz="2200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charset="0"/>
                            </a:rPr>
                            <m:t>𝑘</m:t>
                          </m:r>
                          <m:r>
                            <a:rPr lang="en-US" sz="22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i="1"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latin typeface="Cambria Math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2200" i="1">
                                  <a:latin typeface="Cambria Math" charset="0"/>
                                </a:rPr>
                                <m:t>↓, </m:t>
                              </m:r>
                              <m:r>
                                <a:rPr lang="en-US" sz="2200" i="1">
                                  <a:latin typeface="Cambria Math" charset="0"/>
                                </a:rPr>
                                <m:t>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2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200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200" i="1">
                                          <a:latin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𝑘</m:t>
                                      </m:r>
                                      <m:r>
                                        <a:rPr lang="en-US" sz="22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200" i="1">
                                      <a:latin typeface="Cambria Math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200" b="0" i="1" smtClean="0">
                                  <a:latin typeface="Cambria Math" charset="0"/>
                                </a:rPr>
                                <m:t>𝜌</m:t>
                              </m:r>
                            </m:sub>
                          </m:sSub>
                        </m:e>
                      </m:nary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𝑛</m:t>
                      </m:r>
                      <m:sSub>
                        <m:sSub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𝑔</m:t>
                          </m:r>
                        </m:e>
                        <m:sub>
                          <m:r>
                            <a:rPr lang="en-US" sz="2200" i="1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2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charset="0"/>
                            </a:rPr>
                            <m:t>𝜖</m:t>
                          </m:r>
                        </m:e>
                      </m:d>
                      <m:r>
                        <a:rPr lang="en-US" sz="2200" i="1">
                          <a:latin typeface="Cambria Math" charset="0"/>
                        </a:rPr>
                        <m:t>−</m:t>
                      </m:r>
                      <m:r>
                        <a:rPr lang="en-US" sz="2200" i="1">
                          <a:latin typeface="Cambria Math" charset="0"/>
                        </a:rPr>
                        <m:t>𝑘</m:t>
                      </m:r>
                      <m:r>
                        <a:rPr lang="en-US" sz="2200" i="1">
                          <a:latin typeface="Cambria Math" charset="0"/>
                        </a:rPr>
                        <m:t>(</m:t>
                      </m:r>
                      <m:r>
                        <a:rPr lang="en-US" sz="2200" i="1">
                          <a:latin typeface="Cambria Math" charset="0"/>
                        </a:rPr>
                        <m:t>𝜖</m:t>
                      </m:r>
                      <m:r>
                        <a:rPr lang="en-US" sz="2200" i="1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endParaRPr lang="en-US" sz="2200" dirty="0"/>
              </a:p>
              <a:p>
                <a:r>
                  <a:rPr lang="en-US" sz="2200" dirty="0"/>
                  <a:t>Is this true? – Yes!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69995"/>
                <a:ext cx="10515600" cy="4716869"/>
              </a:xfrm>
              <a:prstGeom prst="rect">
                <a:avLst/>
              </a:prstGeom>
              <a:blipFill rotWithShape="0">
                <a:blip r:embed="rId3"/>
                <a:stretch>
                  <a:fillRect l="-754" t="-906" b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37123-6D8C-8B4C-A1EE-4BA17BE8C320}" type="slidenum">
              <a:rPr lang="en-US" smtClean="0"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49917" y="2728100"/>
                <a:ext cx="3537284" cy="120032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C00000"/>
                    </a:solidFill>
                  </a:rPr>
                  <a:t>Call such chain rules which can decompose a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- partite system into a sum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b="0" dirty="0">
                    <a:solidFill>
                      <a:srgbClr val="C00000"/>
                    </a:solidFill>
                  </a:rPr>
                  <a:t> terms a ”universal” chain rule.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917" y="2728100"/>
                <a:ext cx="353728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372" t="-2513" r="-1887" b="-6533"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5354053" y="2728100"/>
            <a:ext cx="2995864" cy="60016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321968" y="3361288"/>
            <a:ext cx="3027949" cy="132689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43"/>
    </mc:Choice>
    <mc:Fallback xmlns="">
      <p:transition spd="slow" advTm="48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4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12568</TotalTime>
  <Words>11185</Words>
  <Application>Microsoft Macintosh PowerPoint</Application>
  <PresentationFormat>Widescreen</PresentationFormat>
  <Paragraphs>896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Cambria Math</vt:lpstr>
      <vt:lpstr>Corbel</vt:lpstr>
      <vt:lpstr>Office Theme</vt:lpstr>
      <vt:lpstr>Universal smooth min-entropy chain rules from entropic triangle inequalities</vt:lpstr>
      <vt:lpstr>Smooth min-entropy</vt:lpstr>
      <vt:lpstr>Smooth min-entropy</vt:lpstr>
      <vt:lpstr>Smooth min-entropy</vt:lpstr>
      <vt:lpstr>Smooth min-entropy</vt:lpstr>
      <vt:lpstr>Smooth max-relative entropy</vt:lpstr>
      <vt:lpstr>Chain rules</vt:lpstr>
      <vt:lpstr>Chain rules</vt:lpstr>
      <vt:lpstr>Chain rules</vt:lpstr>
      <vt:lpstr>PowerPoint Presentation</vt:lpstr>
      <vt:lpstr>PowerPoint Presentation</vt:lpstr>
      <vt:lpstr>PowerPoint Presentation</vt:lpstr>
      <vt:lpstr>PowerPoint Presentation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Classical proof</vt:lpstr>
      <vt:lpstr>Generalising to quantum</vt:lpstr>
      <vt:lpstr>Generalising to quantum</vt:lpstr>
      <vt:lpstr>Generalising to quantum</vt:lpstr>
      <vt:lpstr>Generalising to quantum</vt:lpstr>
      <vt:lpstr>Generalising to quantum</vt:lpstr>
      <vt:lpstr>Generalising to quantum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Generalised Golden-Thompson [SBT17]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in for quantum states</vt:lpstr>
      <vt:lpstr>Proof summary:</vt:lpstr>
      <vt:lpstr>Proof summary:</vt:lpstr>
      <vt:lpstr>More: Unstructured approx EAT</vt:lpstr>
      <vt:lpstr>Thank you.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Predoc presentation: Security proofs for device independent QKD</dc:title>
  <dc:creator>Ashutosh Satyajit Marwah</dc:creator>
  <cp:lastModifiedBy>Ashutosh Satyajit Marwah</cp:lastModifiedBy>
  <cp:revision>549</cp:revision>
  <cp:lastPrinted>2023-08-03T13:14:46Z</cp:lastPrinted>
  <dcterms:created xsi:type="dcterms:W3CDTF">2022-04-28T18:48:56Z</dcterms:created>
  <dcterms:modified xsi:type="dcterms:W3CDTF">2024-08-05T14:58:10Z</dcterms:modified>
</cp:coreProperties>
</file>