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8"/>
  </p:notesMasterIdLst>
  <p:sldIdLst>
    <p:sldId id="256" r:id="rId2"/>
    <p:sldId id="354" r:id="rId3"/>
    <p:sldId id="486" r:id="rId4"/>
    <p:sldId id="487" r:id="rId5"/>
    <p:sldId id="488" r:id="rId6"/>
    <p:sldId id="489" r:id="rId7"/>
    <p:sldId id="491" r:id="rId8"/>
    <p:sldId id="492" r:id="rId9"/>
    <p:sldId id="511" r:id="rId10"/>
    <p:sldId id="490" r:id="rId11"/>
    <p:sldId id="494" r:id="rId12"/>
    <p:sldId id="495" r:id="rId13"/>
    <p:sldId id="497" r:id="rId14"/>
    <p:sldId id="498" r:id="rId15"/>
    <p:sldId id="499" r:id="rId16"/>
    <p:sldId id="500" r:id="rId17"/>
    <p:sldId id="501" r:id="rId18"/>
    <p:sldId id="503" r:id="rId19"/>
    <p:sldId id="504" r:id="rId20"/>
    <p:sldId id="505" r:id="rId21"/>
    <p:sldId id="506" r:id="rId22"/>
    <p:sldId id="509" r:id="rId23"/>
    <p:sldId id="507" r:id="rId24"/>
    <p:sldId id="508" r:id="rId25"/>
    <p:sldId id="510" r:id="rId26"/>
    <p:sldId id="5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30F17"/>
    <a:srgbClr val="B30F18"/>
    <a:srgbClr val="ED6682"/>
    <a:srgbClr val="DAE3F3"/>
    <a:srgbClr val="FF41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84"/>
  </p:normalViewPr>
  <p:slideViewPr>
    <p:cSldViewPr snapToGrid="0" snapToObjects="1">
      <p:cViewPr>
        <p:scale>
          <a:sx n="79" d="100"/>
          <a:sy n="79" d="100"/>
        </p:scale>
        <p:origin x="4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1A4F-435D-F24A-875D-79B1D3BD5349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6AB3-24EE-E14E-95CF-8297FAD7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47237123-6D8C-8B4C-A1EE-4BA17BE8C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3695"/>
            <a:ext cx="9144000" cy="1178105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BabySpartan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: Lasso based SNARK for non-uniform computation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88394"/>
            <a:ext cx="9144000" cy="1655762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Work by-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Srinath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Setty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, Justin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Thaler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ePrint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2023/1799)</a:t>
            </a: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Presented by Ashutosh Marwah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4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81"/>
    </mc:Choice>
    <mc:Fallback xmlns="">
      <p:transition spd="slow" advTm="664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Offline memory checking: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594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Non-succinct solution: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Initialization: </a:t>
                </a:r>
                <a:r>
                  <a:rPr lang="en-US" sz="2200" dirty="0" smtClean="0">
                    <a:latin typeface="Cambria Math" charset="0"/>
                  </a:rPr>
                  <a:t>The Verifier initializes the sets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𝑡𝑜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𝐹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𝑖𝑒𝑙𝑑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0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𝑅𝑆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>
                    <a:latin typeface="Cambria Math" charset="0"/>
                  </a:rPr>
                  <a:t>a</a:t>
                </a:r>
                <a:r>
                  <a:rPr lang="en-US" sz="2200" dirty="0" smtClean="0">
                    <a:latin typeface="Cambria Math" charset="0"/>
                  </a:rPr>
                  <a:t>nd asks the Prover to write the values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𝑊𝑆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to memory. </a:t>
                </a:r>
                <a:endParaRPr lang="en-US" sz="2200" dirty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Reading: </a:t>
                </a:r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Verifier asks the Prover to read the address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Prover sends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𝑟𝑒𝑎𝑑𝐶𝑡𝑠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Verifier updates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𝑅𝑆</m:t>
                    </m:r>
                    <m:r>
                      <a:rPr lang="en-US" sz="2200" b="0" i="1" smtClean="0">
                        <a:latin typeface="Cambria Math" charset="0"/>
                      </a:rPr>
                      <m:t>←</m:t>
                    </m:r>
                    <m:r>
                      <a:rPr lang="en-US" sz="2200" b="0" i="1" smtClean="0">
                        <a:latin typeface="Cambria Math" charset="0"/>
                      </a:rPr>
                      <m:t>𝑅𝑆</m:t>
                    </m:r>
                    <m:r>
                      <a:rPr lang="en-US" sz="2200" b="0" i="1" smtClean="0">
                        <a:latin typeface="Cambria Math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𝑟𝑒𝑎𝑑𝐶𝑡𝑠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𝑊𝑆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𝑊𝑆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𝑟𝑒𝑎𝑑𝐶𝑡𝑠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endParaRPr lang="en-US" sz="2200" dirty="0" smtClean="0">
                  <a:latin typeface="Cambria Math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Verifier tells the Prover to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</m:acc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latin typeface="Cambria Math" charset="0"/>
                          </a:rPr>
                          <m:t>𝑟𝑒𝑎𝑑𝐶𝑡𝑠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to address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594206"/>
              </a:xfrm>
              <a:prstGeom prst="rect">
                <a:avLst/>
              </a:prstGeom>
              <a:blipFill rotWithShape="0">
                <a:blip r:embed="rId2"/>
                <a:stretch>
                  <a:fillRect l="-754" t="-930" b="-1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Offline memory checking: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028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Non-succinct solution: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Verification: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set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now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𝑡𝑜𝐹𝑖𝑒𝑙𝑑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𝑓𝑖𝑛𝑎𝑙𝐶𝑡𝑠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𝑙𝑜𝑔𝑁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To prove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honestly queried the memory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𝑡𝑜𝐵𝑖𝑡𝑠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, the Prover simply sends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>
                    <a:latin typeface="Cambria Math" charset="0"/>
                    <a:ea typeface="Cambria Math" charset="0"/>
                    <a:cs typeface="Cambria Math" charset="0"/>
                  </a:rPr>
                  <a:t>. </a:t>
                </a:r>
                <a:r>
                  <a:rPr lang="en-US" sz="2200" dirty="0" smtClean="0">
                    <a:latin typeface="Cambria Math" charset="0"/>
                  </a:rPr>
                  <a:t>Verifier accepts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𝑊𝑆</m:t>
                      </m:r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𝑅𝑆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∪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028154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4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Offline memory checking: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492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Succinct solution: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At the beginning, the Prover commits to the multilinear extensions of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𝑟𝑒𝑎𝑑𝐶𝑡𝑠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𝑓𝑖𝑛𝑎𝑙𝐶𝑡𝑠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𝑁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492477"/>
              </a:xfrm>
              <a:prstGeom prst="rect">
                <a:avLst/>
              </a:prstGeom>
              <a:blipFill rotWithShape="0">
                <a:blip r:embed="rId2"/>
                <a:stretch>
                  <a:fillRect l="-754" t="-1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2765" y="2816233"/>
                <a:ext cx="2553183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</a:rPr>
                  <a:t>Note these are all “small” field elements-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765" y="2816233"/>
                <a:ext cx="25531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896" t="-3247" b="-844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5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Offline memory checking: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985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Succinct solution: </a:t>
                </a:r>
              </a:p>
              <a:p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sets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𝑊𝑆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for the protocol are: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𝑡𝑜𝐹𝑖𝑒𝑙𝑑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0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𝑟𝑒𝑎𝑑𝐶𝑡𝑠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pPr lvl="3"/>
                <a:endParaRPr lang="en-US" sz="2200" dirty="0" smtClean="0">
                  <a:latin typeface="Cambria Math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𝑟𝑒𝑎𝑑𝐶𝑡𝑠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pPr lvl="3"/>
                <a:endParaRPr lang="en-US" sz="2200" dirty="0" smtClean="0">
                  <a:latin typeface="Cambria Math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𝑓𝑖𝑛𝑎𝑙𝐶𝑡𝑠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𝑙𝑜𝑔𝑁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98583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72" b="-42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6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Offline memory checking: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713334" cy="5060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Succinct solution: </a:t>
                </a:r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To test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𝑊𝑆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=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?</m:t>
                        </m:r>
                      </m:sup>
                    </m:sSup>
                    <m:r>
                      <a:rPr lang="en-US" sz="2200" i="1">
                        <a:latin typeface="Cambria Math" charset="0"/>
                      </a:rPr>
                      <m:t>𝑅𝑆</m:t>
                    </m:r>
                    <m:r>
                      <a:rPr lang="en-US" sz="2200" i="1">
                        <a:latin typeface="Cambria Math" charset="0"/>
                      </a:rPr>
                      <m:t>∪</m:t>
                    </m:r>
                    <m:r>
                      <a:rPr lang="en-US" sz="2200" i="1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, use Reed </a:t>
                </a:r>
                <a:r>
                  <a:rPr lang="en-US" sz="2200" dirty="0" err="1" smtClean="0">
                    <a:latin typeface="Cambria Math" charset="0"/>
                  </a:rPr>
                  <a:t>Soloman</a:t>
                </a:r>
                <a:r>
                  <a:rPr lang="en-US" sz="2200" dirty="0" smtClean="0">
                    <a:latin typeface="Cambria Math" charset="0"/>
                  </a:rPr>
                  <a:t> fingerprint. For random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𝛾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: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𝑊𝑆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=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𝑎</m:t>
                        </m:r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  </m:t>
                    </m:r>
                    <m:r>
                      <a:rPr lang="en-US" sz="2200" b="0" i="1" smtClean="0">
                        <a:latin typeface="Cambria Math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𝛾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𝑢</m:t>
                    </m:r>
                    <m:r>
                      <a:rPr lang="en-US" sz="2200" b="0" i="1" smtClean="0">
                        <a:latin typeface="Cambria Math" charset="0"/>
                      </a:rPr>
                      <m:t>𝛾</m:t>
                    </m:r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solidFill>
                      <a:srgbClr val="C00000"/>
                    </a:solidFill>
                    <a:latin typeface="Cambria Math" charset="0"/>
                  </a:rPr>
                  <a:t>Still not succinct!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solidFill>
                      <a:schemeClr val="tx1"/>
                    </a:solidFill>
                    <a:latin typeface="Cambria Math" charset="0"/>
                  </a:rPr>
                  <a:t>Implement the GKR/ Grand Product protocol to calculate this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  <a:latin typeface="Cambria Math" charset="0"/>
                  </a:rPr>
                  <a:t> size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solidFill>
                      <a:schemeClr val="tx1"/>
                    </a:solidFill>
                    <a:latin typeface="Cambria Math" charset="0"/>
                  </a:rPr>
                  <a:t>Can be improved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𝑁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ambria Math" charset="0"/>
                  </a:rPr>
                  <a:t> by having the Prover commit a few more elements close to the top of the GKR circuit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latin typeface="Cambria Math" charset="0"/>
                  </a:rPr>
                  <a:t>At the end, the Verifier only needs to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𝑣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vi-VN" sz="22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𝑟𝑒𝑎𝑑𝐶𝑡𝑠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𝑓𝑖𝑛𝑎𝑙𝐶𝑡𝑠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ambria Math" charset="0"/>
                  </a:rPr>
                  <a:t> at random points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713334" cy="5060744"/>
              </a:xfrm>
              <a:prstGeom prst="rect">
                <a:avLst/>
              </a:prstGeom>
              <a:blipFill rotWithShape="0">
                <a:blip r:embed="rId2"/>
                <a:stretch>
                  <a:fillRect l="-740" t="-843" r="-57" b="-1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9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Offline memory checking: summary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5030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Lemma: </a:t>
                </a:r>
                <a:r>
                  <a:rPr lang="en-US" sz="2200" dirty="0" smtClean="0">
                    <a:latin typeface="Cambria Math" charset="0"/>
                  </a:rPr>
                  <a:t>Suppose the Verifier has (oracle) access to the multilinear extensions of the polynomials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  <m:r>
                      <a:rPr lang="en-US" sz="2200" b="0" i="1" smtClean="0">
                        <a:latin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  <m:r>
                      <a:rPr 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𝑔</m:t>
                    </m:r>
                    <m:r>
                      <a:rPr lang="en-US" sz="2200" b="0" i="1" smtClean="0">
                        <a:latin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sz="2200" i="1">
                        <a:latin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For an honest prover,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lies in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{</m:t>
                    </m:r>
                    <m:r>
                      <a:rPr lang="en-US" sz="2200" b="0" i="1" dirty="0" smtClean="0">
                        <a:latin typeface="Cambria Math" charset="0"/>
                      </a:rPr>
                      <m:t>0, ⋯, </m:t>
                    </m:r>
                    <m:r>
                      <a:rPr lang="en-US" sz="2200" b="0" i="1" dirty="0" smtClean="0">
                        <a:latin typeface="Cambria Math" charset="0"/>
                      </a:rPr>
                      <m:t>𝑁</m:t>
                    </m:r>
                    <m:r>
                      <a:rPr lang="en-US" sz="2200" b="0" i="1" dirty="0" smtClean="0">
                        <a:latin typeface="Cambria Math" charset="0"/>
                      </a:rPr>
                      <m:t>−1}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The Prover can interactively prove to the Verifier that the MLE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b="0" dirty="0" smtClean="0">
                    <a:latin typeface="Cambria Math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="0" dirty="0" smtClean="0">
                    <a:latin typeface="Cambria Math" charset="0"/>
                  </a:rPr>
                  <a:t> </a:t>
                </a:r>
                <a:r>
                  <a:rPr lang="en-US" sz="2200" dirty="0">
                    <a:latin typeface="Cambria Math" charset="0"/>
                  </a:rPr>
                  <a:t>satisfies</a:t>
                </a:r>
                <a:endParaRPr lang="en-US" sz="2200" b="0" dirty="0" smtClean="0">
                  <a:latin typeface="Cambria Math" charset="0"/>
                </a:endParaRPr>
              </a:p>
              <a:p>
                <a:endParaRPr lang="en-US" sz="2200" b="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This requires the Prover to send commitments to </a:t>
                </a:r>
                <a:r>
                  <a:rPr lang="en-US" sz="2200" dirty="0">
                    <a:latin typeface="Cambria Math" charset="0"/>
                  </a:rPr>
                  <a:t>two </a:t>
                </a:r>
                <a:r>
                  <a:rPr lang="en-US" sz="2200" dirty="0" smtClean="0">
                    <a:latin typeface="Cambria Math" charset="0"/>
                  </a:rPr>
                  <a:t>multilinear polynomials- one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the other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coefficients of both of these polynomials are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Prover time is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and the Verifier time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(excluding the polynomial commitment evaluations). Proof size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𝑁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030480"/>
              </a:xfrm>
              <a:prstGeom prst="rect">
                <a:avLst/>
              </a:prstGeom>
              <a:blipFill rotWithShape="0">
                <a:blip r:embed="rId2"/>
                <a:stretch>
                  <a:fillRect l="-754" t="-848" r="-1217" b="-1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1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477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Let (</a:t>
                </a:r>
                <a:r>
                  <a:rPr lang="en-US" sz="2200" dirty="0">
                    <a:latin typeface="Cambria Math" charset="0"/>
                  </a:rPr>
                  <a:t>A, B, C) </a:t>
                </a:r>
                <a:r>
                  <a:rPr lang="en-US" sz="2200" dirty="0" smtClean="0">
                    <a:latin typeface="Cambria Math" charset="0"/>
                  </a:rPr>
                  <a:t>be the constraint matrices </a:t>
                </a:r>
                <a:r>
                  <a:rPr lang="en-US" sz="2200" dirty="0">
                    <a:latin typeface="Cambria Math" charset="0"/>
                  </a:rPr>
                  <a:t>in </a:t>
                </a:r>
                <a:r>
                  <a:rPr lang="en-US" sz="2200" dirty="0" smtClean="0">
                    <a:latin typeface="Cambria Math" charset="0"/>
                  </a:rPr>
                  <a:t>R1CS. The Prover wishes to prove that he knows a witness vector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 such that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⊙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=0.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Recall that we only consider the case where matrices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have exactly 1 non-zero element per row.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To begin, the Prover commits to the witness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4000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 dirty="0">
                    <a:latin typeface="Cambria Math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dirty="0">
                    <a:latin typeface="Cambria Math" charset="0"/>
                  </a:rPr>
                  <a:t> </a:t>
                </a:r>
                <a:r>
                  <a:rPr lang="en-US" sz="2200" dirty="0" smtClean="0">
                    <a:latin typeface="Cambria Math" charset="0"/>
                  </a:rPr>
                  <a:t>be the MLEs </a:t>
                </a:r>
                <a:r>
                  <a:rPr lang="en-US" sz="2200" dirty="0">
                    <a:latin typeface="Cambria Math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be the MLE of 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</m:acc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. Then, checking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equivalent to checking</a:t>
                </a:r>
              </a:p>
              <a:p>
                <a:r>
                  <a:rPr lang="en-US" sz="2200" dirty="0" smtClean="0">
                    <a:latin typeface="Cambria Math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e>
                      </m:acc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groupChr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𝑤h𝑝</m:t>
                          </m:r>
                        </m:e>
                      </m:groupChr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a randomly chosen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4000198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366" b="-19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695" t="-3101" b="-1472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5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234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For </a:t>
                </a:r>
                <a:r>
                  <a:rPr lang="en-US" sz="2200" dirty="0">
                    <a:latin typeface="Cambria Math" charset="0"/>
                  </a:rPr>
                  <a:t>a randomly chosen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, check if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0=</m:t>
                      </m:r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Δ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2345129"/>
              </a:xfrm>
              <a:prstGeom prst="rect">
                <a:avLst/>
              </a:prstGeom>
              <a:blipFill rotWithShape="0">
                <a:blip r:embed="rId2"/>
                <a:stretch>
                  <a:fillRect l="-754" t="-18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695" t="-3101" b="-1472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937812" y="4340506"/>
            <a:ext cx="0" cy="4977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4266195"/>
            <a:ext cx="185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Use Sum-check to reduce this</a:t>
            </a:r>
            <a:endParaRPr lang="en-US" dirty="0">
              <a:solidFill>
                <a:srgbClr val="C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8400" y="4908462"/>
                <a:ext cx="7543800" cy="1123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Verifier simply needs to evaluate sum-check constraints and</a:t>
                </a:r>
                <a:r>
                  <a:rPr lang="vi-VN" sz="2200" dirty="0">
                    <a:ea typeface="Cambria Math" charset="0"/>
                    <a:cs typeface="Cambria Math" charset="0"/>
                  </a:rPr>
                  <a:t> </a:t>
                </a:r>
                <a:endParaRPr lang="vi-VN" sz="2200" dirty="0" smtClean="0"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𝑒𝑞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(can be done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fun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time)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ac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′)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– will be done next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908462"/>
                <a:ext cx="7543800" cy="1123128"/>
              </a:xfrm>
              <a:prstGeom prst="rect">
                <a:avLst/>
              </a:prstGeom>
              <a:blipFill rotWithShape="0">
                <a:blip r:embed="rId4"/>
                <a:stretch>
                  <a:fillRect l="-1050" t="-3804" b="-10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3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3525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Prover needs to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ac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′)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 Let’s focus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. The rest will follow a similar procedure.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During pre-processing, we require that the matrix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committed using dense vectors: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index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non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zero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entry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row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𝑣𝑎𝑙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Both of these have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contain only </a:t>
                </a:r>
                <a:r>
                  <a:rPr lang="en-US" sz="2200" b="1" dirty="0" smtClean="0">
                    <a:latin typeface="Cambria Math" charset="0"/>
                  </a:rPr>
                  <a:t>small values</a:t>
                </a:r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3525517"/>
              </a:xfrm>
              <a:prstGeom prst="rect">
                <a:avLst/>
              </a:prstGeom>
              <a:blipFill rotWithShape="0">
                <a:blip r:embed="rId2"/>
                <a:stretch>
                  <a:fillRect l="-754" t="-865" r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695" t="-3101" b="-1472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BabySpartan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71924" y="2533132"/>
            <a:ext cx="3410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Introduces Customizable Constraint System (CCS), a generalization of R1CS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Provides poly IOP &amp; SNARKs for CCS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For “uniform” circuits Prover commits only to small values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32" y="1968422"/>
            <a:ext cx="10888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Arial" charset="0"/>
              </a:rPr>
              <a:t>BabySpartan</a:t>
            </a:r>
            <a:r>
              <a:rPr lang="en-US" sz="3000" dirty="0" smtClean="0">
                <a:solidFill>
                  <a:srgbClr val="002060"/>
                </a:solidFill>
                <a:latin typeface="Arial" charset="0"/>
              </a:rPr>
              <a:t>  =  </a:t>
            </a:r>
            <a:r>
              <a:rPr lang="en-US" sz="3000" dirty="0" err="1" smtClean="0">
                <a:solidFill>
                  <a:srgbClr val="002060"/>
                </a:solidFill>
                <a:latin typeface="Arial" charset="0"/>
              </a:rPr>
              <a:t>SuperSpartan</a:t>
            </a:r>
            <a:r>
              <a:rPr lang="en-US" sz="3000" dirty="0" smtClean="0">
                <a:solidFill>
                  <a:srgbClr val="002060"/>
                </a:solidFill>
                <a:latin typeface="Arial" charset="0"/>
              </a:rPr>
              <a:t> [STW23a]  +  </a:t>
            </a:r>
            <a:r>
              <a:rPr lang="en-US" sz="3000" dirty="0">
                <a:solidFill>
                  <a:srgbClr val="002060"/>
                </a:solidFill>
                <a:latin typeface="Arial" charset="0"/>
              </a:rPr>
              <a:t>Lasso [</a:t>
            </a:r>
            <a:r>
              <a:rPr lang="en-US" sz="3000" dirty="0" smtClean="0">
                <a:solidFill>
                  <a:srgbClr val="002060"/>
                </a:solidFill>
                <a:latin typeface="Arial" charset="0"/>
              </a:rPr>
              <a:t>STW23b]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023430" cy="365125"/>
          </a:xfrm>
        </p:spPr>
        <p:txBody>
          <a:bodyPr/>
          <a:lstStyle/>
          <a:p>
            <a:r>
              <a:rPr lang="en-US" dirty="0" smtClean="0"/>
              <a:t>[STW23a] Customizable </a:t>
            </a:r>
            <a:r>
              <a:rPr lang="en-US" dirty="0"/>
              <a:t>constraint systems for succinct </a:t>
            </a:r>
            <a:r>
              <a:rPr lang="en-US" dirty="0" smtClean="0"/>
              <a:t>arguments. </a:t>
            </a:r>
            <a:r>
              <a:rPr lang="en-US" i="1" dirty="0" err="1" smtClean="0"/>
              <a:t>Srinath</a:t>
            </a:r>
            <a:r>
              <a:rPr lang="en-US" i="1" dirty="0" smtClean="0"/>
              <a:t> </a:t>
            </a:r>
            <a:r>
              <a:rPr lang="en-US" i="1" dirty="0" err="1" smtClean="0"/>
              <a:t>Setty</a:t>
            </a:r>
            <a:r>
              <a:rPr lang="en-US" i="1" dirty="0" smtClean="0"/>
              <a:t>, Justin </a:t>
            </a:r>
            <a:r>
              <a:rPr lang="en-US" i="1" dirty="0" err="1" smtClean="0"/>
              <a:t>Thaler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i="1" dirty="0" err="1" smtClean="0"/>
              <a:t>Riad</a:t>
            </a:r>
            <a:r>
              <a:rPr lang="en-US" i="1" dirty="0" smtClean="0"/>
              <a:t> </a:t>
            </a:r>
            <a:r>
              <a:rPr lang="en-US" i="1" dirty="0" err="1" smtClean="0"/>
              <a:t>Wahby</a:t>
            </a:r>
            <a:endParaRPr lang="en-US" i="1" dirty="0" smtClean="0"/>
          </a:p>
          <a:p>
            <a:r>
              <a:rPr lang="en-US" dirty="0" smtClean="0"/>
              <a:t>[STW23b] Unlocking </a:t>
            </a:r>
            <a:r>
              <a:rPr lang="en-US" dirty="0"/>
              <a:t>the lookup singularity with </a:t>
            </a:r>
            <a:r>
              <a:rPr lang="en-US" dirty="0" smtClean="0"/>
              <a:t>Lasso.</a:t>
            </a:r>
            <a:r>
              <a:rPr lang="en-US" dirty="0"/>
              <a:t> </a:t>
            </a:r>
            <a:r>
              <a:rPr lang="en-US" i="1" dirty="0" err="1" smtClean="0"/>
              <a:t>Srinath</a:t>
            </a:r>
            <a:r>
              <a:rPr lang="en-US" i="1" dirty="0" smtClean="0"/>
              <a:t> </a:t>
            </a:r>
            <a:r>
              <a:rPr lang="en-US" i="1" dirty="0" err="1"/>
              <a:t>Setty</a:t>
            </a:r>
            <a:r>
              <a:rPr lang="en-US" i="1" dirty="0"/>
              <a:t>, Justin </a:t>
            </a:r>
            <a:r>
              <a:rPr lang="en-US" i="1" dirty="0" err="1"/>
              <a:t>Thaler</a:t>
            </a:r>
            <a:r>
              <a:rPr lang="en-US" dirty="0"/>
              <a:t>, </a:t>
            </a:r>
            <a:r>
              <a:rPr lang="en-US" i="1" dirty="0" err="1"/>
              <a:t>Riad</a:t>
            </a:r>
            <a:r>
              <a:rPr lang="en-US" i="1" dirty="0"/>
              <a:t> </a:t>
            </a:r>
            <a:r>
              <a:rPr lang="en-US" i="1" dirty="0" err="1"/>
              <a:t>Wahby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57464" y="2522420"/>
            <a:ext cx="341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Efficient lookup arguments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Ensure committed field elements are all “small”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32" y="2533132"/>
            <a:ext cx="2864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SNARK for a large class of CCS (particularly </a:t>
            </a:r>
            <a:r>
              <a:rPr lang="en-US" dirty="0" err="1" smtClean="0">
                <a:latin typeface="Arial" charset="0"/>
              </a:rPr>
              <a:t>Plonkish</a:t>
            </a:r>
            <a:r>
              <a:rPr lang="en-US" dirty="0" smtClean="0">
                <a:latin typeface="Arial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Based on IOP in </a:t>
            </a:r>
            <a:r>
              <a:rPr lang="en-US" dirty="0" err="1" smtClean="0">
                <a:latin typeface="Arial" charset="0"/>
              </a:rPr>
              <a:t>SuperSpartan</a:t>
            </a:r>
            <a:r>
              <a:rPr lang="en-US" dirty="0" smtClean="0">
                <a:latin typeface="Arial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</a:rPr>
              <a:t>Ensure committed </a:t>
            </a:r>
            <a:r>
              <a:rPr lang="en-US" dirty="0" smtClean="0">
                <a:latin typeface="Arial" charset="0"/>
              </a:rPr>
              <a:t>values </a:t>
            </a:r>
            <a:r>
              <a:rPr lang="en-US" dirty="0">
                <a:latin typeface="Arial" charset="0"/>
              </a:rPr>
              <a:t>are all “small</a:t>
            </a:r>
            <a:r>
              <a:rPr lang="en-US" dirty="0" smtClean="0">
                <a:latin typeface="Arial" charset="0"/>
              </a:rPr>
              <a:t>”- even for non-uniform circuits</a:t>
            </a:r>
          </a:p>
        </p:txBody>
      </p:sp>
    </p:spTree>
    <p:extLst>
      <p:ext uri="{BB962C8B-B14F-4D97-AF65-F5344CB8AC3E}">
        <p14:creationId xmlns:p14="http://schemas.microsoft.com/office/powerpoint/2010/main" val="3342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6"/>
    </mc:Choice>
    <mc:Fallback xmlns="">
      <p:transition spd="slow" advTm="96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336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ambria Math" charset="0"/>
                  </a:rPr>
                  <a:t>Prover needs to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ac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′)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. Let’s focus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200" dirty="0">
                    <a:latin typeface="Cambria Math" charset="0"/>
                  </a:rPr>
                  <a:t>. The rest will follow a similar procedure.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It can be shown that</a:t>
                </a:r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𝑣𝑎𝑙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We would once again like to apply sum-check to check this. </a:t>
                </a:r>
              </a:p>
              <a:p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3365217"/>
              </a:xfrm>
              <a:prstGeom prst="rect">
                <a:avLst/>
              </a:prstGeom>
              <a:blipFill rotWithShape="0">
                <a:blip r:embed="rId2"/>
                <a:stretch>
                  <a:fillRect l="-754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blipFill rotWithShape="0">
                <a:blip r:embed="rId3"/>
                <a:stretch>
                  <a:fillRect l="-695" t="-2239" b="-1268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3533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𝑣𝑎𝑙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We would once again like to apply sum-check to check this.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Prover commits to a multilinear polynomial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claimed to satisfy </a:t>
                </a:r>
                <a:br>
                  <a:rPr lang="en-US" sz="2200" dirty="0" smtClean="0">
                    <a:latin typeface="Cambria Math" charset="0"/>
                  </a:rPr>
                </a:br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 </m:t>
                      </m:r>
                    </m:oMath>
                  </m:oMathPara>
                </a14:m>
                <a:endParaRPr lang="en-US" sz="2200" dirty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3533340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blipFill rotWithShape="0">
                <a:blip r:embed="rId4"/>
                <a:stretch>
                  <a:fillRect l="-695" t="-2239" b="-1268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61048" y="4921578"/>
            <a:ext cx="229275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This can be checked using the Offline Memory </a:t>
            </a:r>
            <a:r>
              <a:rPr lang="en-US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Checking procedure</a:t>
            </a:r>
            <a:endParaRPr lang="en-US" dirty="0">
              <a:solidFill>
                <a:srgbClr val="C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3533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𝑣𝑎𝑙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We would once again like to apply sum-check to check this.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Prover commits to a multilinear polynomial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claimed to satisfy </a:t>
                </a:r>
                <a:br>
                  <a:rPr lang="en-US" sz="2200" dirty="0" smtClean="0">
                    <a:latin typeface="Cambria Math" charset="0"/>
                  </a:rPr>
                </a:br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 </m:t>
                      </m:r>
                    </m:oMath>
                  </m:oMathPara>
                </a14:m>
                <a:endParaRPr lang="en-US" sz="2200" dirty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3533340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𝑟𝑒𝑎𝑑𝐶𝑡𝑠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𝑓𝑖𝑛𝑎𝑙𝐶𝑡𝑠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blipFill rotWithShape="0">
                <a:blip r:embed="rId4"/>
                <a:stretch>
                  <a:fillRect l="-695" t="-2239" b="-1268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12507" y="4921578"/>
                <a:ext cx="2858946" cy="13378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In </a:t>
                </a:r>
                <a:r>
                  <a:rPr lang="en-US" dirty="0" err="1" smtClean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SuperSpartan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- at this point you instead have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𝑒𝑞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𝑡𝑜𝐵𝑖𝑡𝑠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𝑢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which can be large</a:t>
                </a:r>
                <a:endParaRPr lang="en-US" dirty="0">
                  <a:solidFill>
                    <a:srgbClr val="C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507" y="4921578"/>
                <a:ext cx="2858946" cy="1337867"/>
              </a:xfrm>
              <a:prstGeom prst="rect">
                <a:avLst/>
              </a:prstGeom>
              <a:blipFill rotWithShape="0">
                <a:blip r:embed="rId5"/>
                <a:stretch>
                  <a:fillRect l="-1486" t="-2252" r="-2335" b="-720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</a:t>
            </a:r>
            <a:r>
              <a:rPr lang="en-US" sz="4000" dirty="0" err="1" smtClean="0"/>
              <a:t>abySpartan</a:t>
            </a:r>
            <a:r>
              <a:rPr lang="en-US" sz="4000" dirty="0" smtClean="0"/>
              <a:t>: R1CS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588567"/>
                <a:ext cx="10515600" cy="1657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vi-VN" sz="2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func>
                            </m:sup>
                          </m:sSup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vi-V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𝑒𝑞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′,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𝑣𝑎𝑙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8567"/>
                <a:ext cx="10515600" cy="16573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Public parameters: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𝑟𝑒𝑎𝑑𝐶𝑡𝑠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𝑓𝑖𝑛𝑎𝑙𝐶𝑡𝑠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𝐵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	</a:t>
                </a:r>
                <a:endParaRPr lang="en-US" sz="2200" dirty="0"/>
              </a:p>
              <a:p>
                <a:r>
                  <a:rPr lang="en-US" sz="2200" u="sng" dirty="0" smtClean="0">
                    <a:solidFill>
                      <a:srgbClr val="002060"/>
                    </a:solidFill>
                  </a:rPr>
                  <a:t>Commitments: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803810"/>
              </a:xfrm>
              <a:prstGeom prst="rect">
                <a:avLst/>
              </a:prstGeom>
              <a:blipFill rotWithShape="0">
                <a:blip r:embed="rId4"/>
                <a:stretch>
                  <a:fillRect l="-695" t="-9701" b="-6417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683169" y="3997025"/>
            <a:ext cx="0" cy="4977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1357" y="3922714"/>
            <a:ext cx="185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Use Sum-check to reduce this</a:t>
            </a:r>
            <a:endParaRPr lang="en-US" dirty="0">
              <a:solidFill>
                <a:srgbClr val="C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4432149"/>
                <a:ext cx="7772400" cy="1147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Verifier simply needs to evaluate sum-check constraints and</a:t>
                </a:r>
                <a:r>
                  <a:rPr lang="vi-VN" sz="2200" dirty="0">
                    <a:ea typeface="Cambria Math" charset="0"/>
                    <a:cs typeface="Cambria Math" charset="0"/>
                  </a:rPr>
                  <a:t> </a:t>
                </a:r>
                <a:endParaRPr lang="vi-VN" sz="2200" dirty="0" smtClean="0">
                  <a:ea typeface="Cambria Math" charset="0"/>
                  <a:cs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𝑒𝑞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′,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′′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 (can be done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</m:fun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time)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′′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′′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Cambria Math" charset="0"/>
                  </a:rPr>
                  <a:t>– can be done using the commitments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32149"/>
                <a:ext cx="7772400" cy="1147878"/>
              </a:xfrm>
              <a:prstGeom prst="rect">
                <a:avLst/>
              </a:prstGeom>
              <a:blipFill rotWithShape="0">
                <a:blip r:embed="rId5"/>
                <a:stretch>
                  <a:fillRect l="-1020" t="-3723"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</a:t>
            </a:r>
            <a:r>
              <a:rPr lang="en-US" sz="4000" dirty="0" err="1" smtClean="0"/>
              <a:t>abySpartan</a:t>
            </a:r>
            <a:r>
              <a:rPr lang="en-US" sz="4000" dirty="0" smtClean="0"/>
              <a:t>: CCS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1666857"/>
                <a:ext cx="10515600" cy="4834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To prove that the witness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satisfies the constraint</a:t>
                </a:r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⨀"/>
                              <m:supHide m:val="on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⋅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>
                    <a:latin typeface="Cambria Math" charset="0"/>
                  </a:rPr>
                  <a:t>s</a:t>
                </a:r>
                <a:r>
                  <a:rPr lang="en-US" sz="2200" dirty="0" smtClean="0">
                    <a:latin typeface="Cambria Math" charset="0"/>
                  </a:rPr>
                  <a:t>imilar to R1CS, during pre-processing we commit to four small polynomials per matrix </a:t>
                </a:r>
                <a:r>
                  <a:rPr lang="en-US" sz="2200" dirty="0">
                    <a:latin typeface="Cambria Math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𝑟𝑒𝑎𝑑𝐶𝑡𝑠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𝑓𝑖𝑛𝑎𝑙𝐶𝑡𝑠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).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constraint can be reduced to evaluating the MLEs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 smtClean="0">
                    <a:latin typeface="Cambria Math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at a random point using sum-check.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These MLEs are evaluated using Lasso (offline memory checking).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 sum-checks and grand products can be batched to prevent their proof lengths from growing with the number of matrices.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4834016"/>
              </a:xfrm>
              <a:prstGeom prst="rect">
                <a:avLst/>
              </a:prstGeom>
              <a:blipFill rotWithShape="0">
                <a:blip r:embed="rId3"/>
                <a:stretch>
                  <a:fillRect l="-754" t="-8701"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4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</a:t>
            </a:r>
            <a:r>
              <a:rPr lang="en-US" sz="4000" dirty="0" err="1" smtClean="0"/>
              <a:t>abySpartan</a:t>
            </a:r>
            <a:r>
              <a:rPr lang="en-US" sz="4000" dirty="0" smtClean="0"/>
              <a:t>: Costs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8200" y="1666857"/>
                <a:ext cx="10515600" cy="4512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Pre-processing:</a:t>
                </a:r>
                <a:r>
                  <a:rPr lang="en-US" sz="2200" dirty="0" smtClean="0">
                    <a:latin typeface="Cambria Math" charset="0"/>
                  </a:rPr>
                  <a:t> Commit to four small polynomials per matrix </a:t>
                </a:r>
                <a:r>
                  <a:rPr lang="en-US" sz="2200" dirty="0">
                    <a:latin typeface="Cambria Math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𝑣𝑎𝑙</m:t>
                        </m:r>
                      </m:e>
                    </m:acc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𝑟𝑒𝑎𝑑𝐶𝑡𝑠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𝑓𝑖𝑛𝑎𝑙𝐶𝑡𝑠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).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b="1" u="sng" dirty="0" smtClean="0">
                    <a:latin typeface="Cambria Math" charset="0"/>
                  </a:rPr>
                  <a:t>Prover costs: 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latin typeface="Cambria Math" charset="0"/>
                  </a:rPr>
                  <a:t>Commits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 Also, commits to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ambria Math" charset="0"/>
                  </a:rPr>
                  <a:t> of lookups for each matrix. 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latin typeface="Cambria Math" charset="0"/>
                  </a:rPr>
                  <a:t>Apart from this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𝑡𝑛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𝑡𝑚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field operations. </a:t>
                </a:r>
              </a:p>
              <a:p>
                <a:pPr marL="342900" indent="-342900">
                  <a:buFont typeface=".AppleSystemUIFont" charset="-120"/>
                  <a:buChar char="−"/>
                </a:pPr>
                <a:r>
                  <a:rPr lang="en-US" sz="2200" dirty="0" smtClean="0">
                    <a:latin typeface="Cambria Math" charset="0"/>
                  </a:rPr>
                  <a:t>An evaluation proof per polynomial committed (can be batched).</a:t>
                </a:r>
                <a:endParaRPr lang="en-US" sz="2200" dirty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b="1" u="sng" dirty="0" smtClean="0">
                    <a:latin typeface="Cambria Math" charset="0"/>
                  </a:rPr>
                  <a:t>Proof size</a:t>
                </a:r>
                <a:r>
                  <a:rPr lang="en-US" sz="2200" u="sng" dirty="0" smtClean="0">
                    <a:latin typeface="Cambria Math" charset="0"/>
                  </a:rPr>
                  <a:t>:</a:t>
                </a:r>
                <a:r>
                  <a:rPr lang="en-US" sz="22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 </a:t>
                </a:r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b="1" u="sng" dirty="0" smtClean="0">
                    <a:latin typeface="Cambria Math" charset="0"/>
                  </a:rPr>
                  <a:t>Verifier costs:</a:t>
                </a:r>
                <a:r>
                  <a:rPr lang="en-US" sz="2200" b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𝑑𝑞</m:t>
                        </m:r>
                      </m:e>
                    </m:func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 </a:t>
                </a:r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6857"/>
                <a:ext cx="10515600" cy="4512774"/>
              </a:xfrm>
              <a:prstGeom prst="rect">
                <a:avLst/>
              </a:prstGeom>
              <a:blipFill rotWithShape="0">
                <a:blip r:embed="rId3"/>
                <a:stretch>
                  <a:fillRect l="-754" t="-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83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Thank you.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Customizable Constraint System (CCS)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534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Cambria Math" charset="0"/>
                  </a:rPr>
                  <a:t>A CCS structure consists of: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latin typeface="Cambria Math" charset="0"/>
                  </a:rPr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⋯,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∈ 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× 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non-zero entries in total;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latin typeface="Cambria Math" charset="0"/>
                  </a:rPr>
                  <a:t>multisets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⋯,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0, ⋯,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b="0" dirty="0" smtClean="0">
                    <a:latin typeface="Cambria Math" charset="0"/>
                  </a:rPr>
                  <a:t> of cardinality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;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latin typeface="Cambria Math" charset="0"/>
                  </a:rPr>
                  <a:t>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⋯,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endParaRPr lang="en-US" sz="2200" dirty="0" smtClean="0">
                  <a:latin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a public 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, a witness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 satisfies the constraint system if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1, </m:t>
                        </m:r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mbria Math" charset="0"/>
                  </a:rPr>
                  <a:t>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⨀"/>
                              <m:supHide m:val="on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⋅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</m:nary>
                        </m:e>
                      </m:nary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⨀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represents the </a:t>
                </a:r>
                <a:r>
                  <a:rPr lang="en-US" sz="2200" dirty="0" err="1" smtClean="0">
                    <a:latin typeface="Cambria Math" charset="0"/>
                  </a:rPr>
                  <a:t>Hadamard</a:t>
                </a:r>
                <a:r>
                  <a:rPr lang="en-US" sz="2200" dirty="0" smtClean="0">
                    <a:latin typeface="Cambria Math" charset="0"/>
                  </a:rPr>
                  <a:t> or element-wise product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represents matrix product.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534511"/>
              </a:xfrm>
              <a:prstGeom prst="rect">
                <a:avLst/>
              </a:prstGeom>
              <a:blipFill rotWithShape="0">
                <a:blip r:embed="rId2"/>
                <a:stretch>
                  <a:fillRect l="-754" t="-2019" b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3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Customizable Constraint System (CCS)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166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ambria Math" charset="0"/>
                  </a:rPr>
                  <a:t>CCS is a generalization of R1CS constraint system. For (A, B, C) matrices in R1CS, 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CCS can </a:t>
                </a:r>
                <a:r>
                  <a:rPr lang="en-US" sz="2200" dirty="0">
                    <a:latin typeface="Cambria Math" charset="0"/>
                  </a:rPr>
                  <a:t>be used to represent </a:t>
                </a:r>
                <a:r>
                  <a:rPr lang="en-US" sz="2200" dirty="0" err="1">
                    <a:latin typeface="Cambria Math" charset="0"/>
                  </a:rPr>
                  <a:t>Plonkish</a:t>
                </a:r>
                <a:r>
                  <a:rPr lang="en-US" sz="2200" dirty="0">
                    <a:latin typeface="Cambria Math" charset="0"/>
                  </a:rPr>
                  <a:t> and AIR constraints without </a:t>
                </a:r>
                <a:r>
                  <a:rPr lang="en-US" sz="2200" dirty="0" smtClean="0">
                    <a:latin typeface="Cambria Math" charset="0"/>
                  </a:rPr>
                  <a:t>overheads.</a:t>
                </a: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200" dirty="0" smtClean="0">
                    <a:latin typeface="Cambria Math" charset="0"/>
                  </a:rPr>
                  <a:t>Moreover, for these the constraint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only have 1 non-zero element per row</a:t>
                </a:r>
                <a:endParaRPr lang="en-US" sz="2200" dirty="0">
                  <a:solidFill>
                    <a:srgbClr val="C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14400" lvl="1" indent="-457200">
                  <a:buFont typeface="Arial" charset="0"/>
                  <a:buChar char="•"/>
                </a:pPr>
                <a:endParaRPr lang="en-US" sz="2200" dirty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b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166444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92568" y="3934738"/>
            <a:ext cx="2553183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For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</a:rPr>
              <a:t>BabySpartan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, we will focus on such CCS structures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Offline memory checking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722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Problem:</a:t>
                </a:r>
                <a:r>
                  <a:rPr lang="en-US" sz="2200" dirty="0" smtClean="0">
                    <a:latin typeface="Cambria Math" charset="0"/>
                  </a:rPr>
                  <a:t> Suppose the Verifier has (oracle) access to the multilinear extensions of the polynomials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200" b="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b="0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For an honest prover,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lies in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{</m:t>
                    </m:r>
                    <m:r>
                      <a:rPr lang="en-US" sz="2200" b="0" i="1" dirty="0" smtClean="0">
                        <a:latin typeface="Cambria Math" charset="0"/>
                      </a:rPr>
                      <m:t>0, ⋯, </m:t>
                    </m:r>
                    <m:r>
                      <a:rPr lang="en-US" sz="2200" b="0" i="1" dirty="0" smtClean="0">
                        <a:latin typeface="Cambria Math" charset="0"/>
                      </a:rPr>
                      <m:t>𝑁</m:t>
                    </m:r>
                    <m:r>
                      <a:rPr lang="en-US" sz="2200" b="0" i="1" dirty="0" smtClean="0">
                        <a:latin typeface="Cambria Math" charset="0"/>
                      </a:rPr>
                      <m:t>−1}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Suppose the Prover wishes to prove that the MLE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b="0" dirty="0" smtClean="0">
                    <a:latin typeface="Cambria Math" charset="0"/>
                  </a:rPr>
                  <a:t> </a:t>
                </a:r>
                <a:r>
                  <a:rPr lang="en-US" sz="2200" dirty="0" smtClean="0">
                    <a:latin typeface="Cambria Math" charset="0"/>
                  </a:rPr>
                  <a:t>satisfies </a:t>
                </a:r>
                <a:endParaRPr lang="en-US" sz="2200" b="0" dirty="0" smtClean="0">
                  <a:latin typeface="Cambria Math" charset="0"/>
                </a:endParaRPr>
              </a:p>
              <a:p>
                <a:endParaRPr lang="en-US" sz="2200" b="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 </m:t>
                      </m:r>
                      <m:r>
                        <a:rPr lang="en-US" sz="2200" i="1">
                          <a:latin typeface="Cambria Math" charset="0"/>
                        </a:rPr>
                        <m:t>𝑥</m:t>
                      </m:r>
                      <m:r>
                        <a:rPr lang="en-US" sz="2200" i="1">
                          <a:latin typeface="Cambria Math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200" dirty="0"/>
                        <m:t> 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How can the Prover do this?</a:t>
                </a:r>
                <a:endParaRPr lang="en-US" sz="2200" b="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22190"/>
              </a:xfrm>
              <a:prstGeom prst="rect">
                <a:avLst/>
              </a:prstGeom>
              <a:blipFill rotWithShape="0">
                <a:blip r:embed="rId2"/>
                <a:stretch>
                  <a:fillRect l="-754" t="-904" r="-754" b="-12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54340" y="2738270"/>
                <a:ext cx="2553183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</a:rPr>
                  <a:t>We will represent the MLE of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</a:rPr>
                  <a:t> 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</a:rPr>
                  <a:t>.</a:t>
                </a:r>
                <a:endParaRPr lang="en-US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40" y="2738270"/>
                <a:ext cx="25531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896" t="-2581" b="-774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350454" y="3199935"/>
            <a:ext cx="4103886" cy="12090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00617" y="2412656"/>
                <a:ext cx="2553183" cy="14773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𝑡𝑜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𝑖𝑡𝑠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Arial" charset="0"/>
                  </a:rPr>
                  <a:t> is simply the function which transforms an element into its N-bit representation</a:t>
                </a:r>
                <a:endParaRPr lang="en-US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17" y="2412656"/>
                <a:ext cx="2553183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896" t="-2041" b="-489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4953000" y="3151320"/>
            <a:ext cx="3847617" cy="20150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Offline memory checking: general solution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832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Non-succinct solution: </a:t>
                </a:r>
                <a:endParaRPr lang="en-US" sz="2200" dirty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Related problem</a:t>
                </a:r>
                <a:r>
                  <a:rPr lang="en-US" sz="2200" dirty="0" smtClean="0">
                    <a:latin typeface="Cambria Math" charset="0"/>
                  </a:rPr>
                  <a:t>: We can imagine the Prover as being an untrusted memory. Say the Verifier wishes to store the values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𝑣𝑎𝑙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at address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in the memory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0≤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then query them through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read operations- how can we make sure the Prover replies honestly?</a:t>
                </a:r>
                <a:endParaRPr lang="en-US" sz="2200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In such a case, the Verifier can maintain two sets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𝑊𝑆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(write set)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𝑅𝑆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(read set). He initializes the sets as </a:t>
                </a:r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𝑣𝑎𝑙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), 0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0≤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</m:oMath>
                  </m:oMathPara>
                </a14:m>
                <a:endParaRPr lang="en-US" sz="2200" dirty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He asks the Prover to write the values</a:t>
                </a:r>
                <a:r>
                  <a:rPr lang="en-US" sz="22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𝑣𝑎𝑙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,0)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 at address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200" dirty="0">
                    <a:latin typeface="Cambria Math" charset="0"/>
                  </a:rPr>
                  <a:t> in the memory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0≤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  <a:endParaRPr lang="en-US" sz="2200" dirty="0">
                  <a:latin typeface="Cambria Math" charset="0"/>
                </a:endParaRPr>
              </a:p>
              <a:p>
                <a:endParaRPr lang="en-US" sz="2200" b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832092"/>
              </a:xfrm>
              <a:prstGeom prst="rect">
                <a:avLst/>
              </a:prstGeom>
              <a:blipFill rotWithShape="0">
                <a:blip r:embed="rId2"/>
                <a:stretch>
                  <a:fillRect l="-754" t="-884" r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7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Offline memory checking: general solution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493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Non-succinct solution: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Initialization: </a:t>
                </a:r>
                <a:r>
                  <a:rPr lang="en-US" sz="2200" dirty="0" smtClean="0">
                    <a:latin typeface="Cambria Math" charset="0"/>
                  </a:rPr>
                  <a:t>Verifier initializes the sets as </a:t>
                </a:r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𝑣𝑎𝑙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), 0</m:t>
                              </m:r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0≤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</m:oMath>
                  </m:oMathPara>
                </a14:m>
                <a:endParaRPr lang="en-US" sz="2200" b="1" dirty="0" smtClean="0">
                  <a:latin typeface="Cambria Math" charset="0"/>
                </a:endParaRPr>
              </a:p>
              <a:p>
                <a:endParaRPr lang="en-US" sz="2200" b="1" dirty="0" smtClean="0">
                  <a:latin typeface="Cambria Math" charset="0"/>
                </a:endParaRPr>
              </a:p>
              <a:p>
                <a:r>
                  <a:rPr lang="en-US" sz="2200" b="1" dirty="0" smtClean="0">
                    <a:latin typeface="Cambria Math" charset="0"/>
                  </a:rPr>
                  <a:t>Read: </a:t>
                </a:r>
              </a:p>
              <a:p>
                <a:r>
                  <a:rPr lang="en-US" sz="2200" dirty="0" smtClean="0">
                    <a:latin typeface="Cambria Math" charset="0"/>
                  </a:rPr>
                  <a:t>Suppose the Verifier asks the Prover for the value at address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and the Prover responds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</a:rPr>
                      <m:t>𝑡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, then the Verifier updates the sets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r>
                  <a:rPr lang="en-US" sz="2200" i="1" dirty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sz="2200" i="1" dirty="0">
                    <a:latin typeface="Cambria Math" charset="0"/>
                    <a:ea typeface="Cambria Math" charset="0"/>
                    <a:cs typeface="Cambria Math" charset="0"/>
                  </a:rPr>
                </a:br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He also asks the Prover to update the value at address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+1)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493538"/>
              </a:xfrm>
              <a:prstGeom prst="rect">
                <a:avLst/>
              </a:prstGeom>
              <a:blipFill rotWithShape="0">
                <a:blip r:embed="rId2"/>
                <a:stretch>
                  <a:fillRect l="-754" t="-950" b="-1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Offline memory checking: general solution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521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Non-succinct solution: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>
                    <a:latin typeface="Cambria Math" charset="0"/>
                  </a:rPr>
                  <a:t>A</a:t>
                </a:r>
                <a:r>
                  <a:rPr lang="en-US" sz="2200" dirty="0" smtClean="0">
                    <a:latin typeface="Cambria Math" charset="0"/>
                  </a:rPr>
                  <a:t>t the end of this protocol, you can define </a:t>
                </a:r>
              </a:p>
              <a:p>
                <a:endParaRPr lang="en-US" sz="220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𝑣𝑎𝑙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𝑓𝑖𝑛𝑎𝑙𝐶𝑡𝑠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:  0≤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Then, it can be shown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𝑊𝑆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𝑅𝑆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for if and only if* the Prover responded honestly. </a:t>
                </a:r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521477"/>
              </a:xfrm>
              <a:prstGeom prst="rect">
                <a:avLst/>
              </a:prstGeom>
              <a:blipFill rotWithShape="0">
                <a:blip r:embed="rId2"/>
                <a:stretch>
                  <a:fillRect l="-754" t="-1213" b="-2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Offline memory checking</a:t>
            </a:r>
            <a:r>
              <a:rPr lang="en-US" sz="4000" dirty="0"/>
              <a:t>: back to our problem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722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latin typeface="Cambria Math" charset="0"/>
                  </a:rPr>
                  <a:t>Problem:</a:t>
                </a:r>
                <a:r>
                  <a:rPr lang="en-US" sz="2200" dirty="0" smtClean="0">
                    <a:latin typeface="Cambria Math" charset="0"/>
                  </a:rPr>
                  <a:t> Suppose the Verifier has (oracle) access to the multilinear extensions of the polynomials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2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→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200" b="0" dirty="0" smtClean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b="0" dirty="0" smtClean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For an honest prover,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lies in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{</m:t>
                    </m:r>
                    <m:r>
                      <a:rPr lang="en-US" sz="2200" b="0" i="1" dirty="0" smtClean="0">
                        <a:latin typeface="Cambria Math" charset="0"/>
                      </a:rPr>
                      <m:t>0, ⋯, </m:t>
                    </m:r>
                    <m:r>
                      <a:rPr lang="en-US" sz="2200" b="0" i="1" dirty="0" smtClean="0">
                        <a:latin typeface="Cambria Math" charset="0"/>
                      </a:rPr>
                      <m:t>𝑁</m:t>
                    </m:r>
                    <m:r>
                      <a:rPr lang="en-US" sz="2200" b="0" i="1" dirty="0" smtClean="0">
                        <a:latin typeface="Cambria Math" charset="0"/>
                      </a:rPr>
                      <m:t>−1}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. Suppose the Prover wishes to prove that the MLE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vi-VN" sz="22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b="0" dirty="0" smtClean="0">
                    <a:latin typeface="Cambria Math" charset="0"/>
                  </a:rPr>
                  <a:t> </a:t>
                </a:r>
                <a:r>
                  <a:rPr lang="en-US" sz="2200" dirty="0" smtClean="0">
                    <a:latin typeface="Cambria Math" charset="0"/>
                  </a:rPr>
                  <a:t>satisfies </a:t>
                </a:r>
                <a:endParaRPr lang="en-US" sz="2200" b="0" dirty="0" smtClean="0">
                  <a:latin typeface="Cambria Math" charset="0"/>
                </a:endParaRPr>
              </a:p>
              <a:p>
                <a:endParaRPr lang="en-US" sz="2200" b="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vi-VN" sz="22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𝑡𝑜𝐵𝑖𝑡𝑠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US" sz="2200" dirty="0">
                          <a:latin typeface="Cambria Math" charset="0"/>
                        </a:rPr>
                        <m:t> </m:t>
                      </m:r>
                      <m:r>
                        <a:rPr lang="en-US" sz="2200" i="1">
                          <a:latin typeface="Cambria Math" charset="0"/>
                        </a:rPr>
                        <m:t>𝑥</m:t>
                      </m:r>
                      <m:r>
                        <a:rPr lang="en-US" sz="2200" i="1">
                          <a:latin typeface="Cambria Math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200" dirty="0"/>
                        <m:t> 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func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atin typeface="Cambria Math" charset="0"/>
                </a:endParaRPr>
              </a:p>
              <a:p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How can the Prover do this?</a:t>
                </a:r>
                <a:endParaRPr lang="en-US" sz="2200" b="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22190"/>
              </a:xfrm>
              <a:prstGeom prst="rect">
                <a:avLst/>
              </a:prstGeom>
              <a:blipFill rotWithShape="0">
                <a:blip r:embed="rId2"/>
                <a:stretch>
                  <a:fillRect l="-754" t="-904" r="-116" b="-12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10556</TotalTime>
  <Words>2382</Words>
  <Application>Microsoft Macintosh PowerPoint</Application>
  <PresentationFormat>Widescreen</PresentationFormat>
  <Paragraphs>284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.AppleSystemUIFont</vt:lpstr>
      <vt:lpstr>Calibri</vt:lpstr>
      <vt:lpstr>Cambria Math</vt:lpstr>
      <vt:lpstr>Corbel</vt:lpstr>
      <vt:lpstr>Arial</vt:lpstr>
      <vt:lpstr>Office Theme</vt:lpstr>
      <vt:lpstr>BabySpartan: Lasso based SNARK for non-uniform computation</vt:lpstr>
      <vt:lpstr>BabySpartan</vt:lpstr>
      <vt:lpstr>Customizable Constraint System (CCS)</vt:lpstr>
      <vt:lpstr>Customizable Constraint System (CCS)</vt:lpstr>
      <vt:lpstr>Offline memory checking</vt:lpstr>
      <vt:lpstr>Offline memory checking: general solution</vt:lpstr>
      <vt:lpstr>Offline memory checking: general solution</vt:lpstr>
      <vt:lpstr>Offline memory checking: general solution</vt:lpstr>
      <vt:lpstr>Offline memory checking: back to our problem </vt:lpstr>
      <vt:lpstr>Offline memory checking: back to our problem </vt:lpstr>
      <vt:lpstr>Offline memory checking: back to our problem </vt:lpstr>
      <vt:lpstr>Offline memory checking: back to our problem </vt:lpstr>
      <vt:lpstr>Offline memory checking: back to our problem </vt:lpstr>
      <vt:lpstr>Offline memory checking: back to our problem </vt:lpstr>
      <vt:lpstr>Offline memory checking: summary</vt:lpstr>
      <vt:lpstr>BabySpartan: R1CS</vt:lpstr>
      <vt:lpstr>BabySpartan: R1CS</vt:lpstr>
      <vt:lpstr>BabySpartan: R1CS</vt:lpstr>
      <vt:lpstr>BabySpartan: R1CS</vt:lpstr>
      <vt:lpstr>BabySpartan: R1CS</vt:lpstr>
      <vt:lpstr>BabySpartan: R1CS</vt:lpstr>
      <vt:lpstr>BabySpartan: R1CS</vt:lpstr>
      <vt:lpstr>BabySpartan: R1CS</vt:lpstr>
      <vt:lpstr>BabySpartan: CCS</vt:lpstr>
      <vt:lpstr>BabySpartan: Costs</vt:lpstr>
      <vt:lpstr>Thank you.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Predoc presentation: Security proofs for device independent QKD</dc:title>
  <dc:creator>Ashutosh Satyajit Marwah</dc:creator>
  <cp:lastModifiedBy>Ashutosh Satyajit Marwah</cp:lastModifiedBy>
  <cp:revision>559</cp:revision>
  <cp:lastPrinted>2023-08-03T13:14:46Z</cp:lastPrinted>
  <dcterms:created xsi:type="dcterms:W3CDTF">2022-04-28T18:48:56Z</dcterms:created>
  <dcterms:modified xsi:type="dcterms:W3CDTF">2024-02-06T16:16:05Z</dcterms:modified>
</cp:coreProperties>
</file>