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59"/>
  </p:notesMasterIdLst>
  <p:sldIdLst>
    <p:sldId id="256" r:id="rId2"/>
    <p:sldId id="450" r:id="rId3"/>
    <p:sldId id="451" r:id="rId4"/>
    <p:sldId id="324" r:id="rId5"/>
    <p:sldId id="331" r:id="rId6"/>
    <p:sldId id="325" r:id="rId7"/>
    <p:sldId id="326" r:id="rId8"/>
    <p:sldId id="388" r:id="rId9"/>
    <p:sldId id="389" r:id="rId10"/>
    <p:sldId id="327" r:id="rId11"/>
    <p:sldId id="328" r:id="rId12"/>
    <p:sldId id="418" r:id="rId13"/>
    <p:sldId id="332" r:id="rId14"/>
    <p:sldId id="390" r:id="rId15"/>
    <p:sldId id="333" r:id="rId16"/>
    <p:sldId id="335" r:id="rId17"/>
    <p:sldId id="391" r:id="rId18"/>
    <p:sldId id="392" r:id="rId19"/>
    <p:sldId id="383" r:id="rId20"/>
    <p:sldId id="334" r:id="rId21"/>
    <p:sldId id="336" r:id="rId22"/>
    <p:sldId id="393" r:id="rId23"/>
    <p:sldId id="394" r:id="rId24"/>
    <p:sldId id="352" r:id="rId25"/>
    <p:sldId id="354" r:id="rId26"/>
    <p:sldId id="365" r:id="rId27"/>
    <p:sldId id="370" r:id="rId28"/>
    <p:sldId id="371" r:id="rId29"/>
    <p:sldId id="372" r:id="rId30"/>
    <p:sldId id="373" r:id="rId31"/>
    <p:sldId id="375" r:id="rId32"/>
    <p:sldId id="398" r:id="rId33"/>
    <p:sldId id="400" r:id="rId34"/>
    <p:sldId id="376" r:id="rId35"/>
    <p:sldId id="406" r:id="rId36"/>
    <p:sldId id="377" r:id="rId37"/>
    <p:sldId id="378" r:id="rId38"/>
    <p:sldId id="379" r:id="rId39"/>
    <p:sldId id="380" r:id="rId40"/>
    <p:sldId id="381" r:id="rId41"/>
    <p:sldId id="448" r:id="rId42"/>
    <p:sldId id="446" r:id="rId43"/>
    <p:sldId id="447" r:id="rId44"/>
    <p:sldId id="382" r:id="rId45"/>
    <p:sldId id="314" r:id="rId46"/>
    <p:sldId id="463" r:id="rId47"/>
    <p:sldId id="452" r:id="rId48"/>
    <p:sldId id="453" r:id="rId49"/>
    <p:sldId id="454" r:id="rId50"/>
    <p:sldId id="455" r:id="rId51"/>
    <p:sldId id="456" r:id="rId52"/>
    <p:sldId id="457" r:id="rId53"/>
    <p:sldId id="458" r:id="rId54"/>
    <p:sldId id="459" r:id="rId55"/>
    <p:sldId id="460" r:id="rId56"/>
    <p:sldId id="461" r:id="rId57"/>
    <p:sldId id="46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B30F17"/>
    <a:srgbClr val="B30F18"/>
    <a:srgbClr val="ED6682"/>
    <a:srgbClr val="DAE3F3"/>
    <a:srgbClr val="FF413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 snapToObjects="1">
      <p:cViewPr>
        <p:scale>
          <a:sx n="88" d="100"/>
          <a:sy n="88" d="100"/>
        </p:scale>
        <p:origin x="28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1A4F-435D-F24A-875D-79B1D3BD5349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06AB3-24EE-E14E-95CF-8297FAD7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6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rxiv.org/abs/2308.1173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4" Type="http://schemas.openxmlformats.org/officeDocument/2006/relationships/image" Target="../media/image360.png"/><Relationship Id="rId5" Type="http://schemas.openxmlformats.org/officeDocument/2006/relationships/image" Target="../media/image13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41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1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image" Target="../media/image1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Smooth min-entropy lower bounds for approximation chains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3504"/>
            <a:ext cx="9144000" cy="1655762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Ashutosh Marwah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(work with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Frédéric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Dupuis)</a:t>
            </a:r>
          </a:p>
          <a:p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Université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de Montréal</a:t>
            </a:r>
          </a:p>
          <a:p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s-IS" sz="1800" dirty="0">
                <a:hlinkClick r:id="rId2"/>
              </a:rPr>
              <a:t>arXiv:2308.11736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65744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Approximation chains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509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latin typeface="Cambria Math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1" i="1">
                                <a:latin typeface="Cambria Math" charset="0"/>
                              </a:rPr>
                              <m:t>𝝈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𝒌</m:t>
                                </m:r>
                              </m:sup>
                            </m:sSubSup>
                            <m:r>
                              <a:rPr lang="en-US" sz="2200" b="1" i="1">
                                <a:latin typeface="Cambria Math" charset="0"/>
                              </a:rPr>
                              <m:t>𝑩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</m:d>
                          </m:sup>
                        </m:sSubSup>
                        <m:r>
                          <a:rPr lang="en-US" sz="2200" b="1" i="1">
                            <a:latin typeface="Cambria Math" charset="0"/>
                          </a:rPr>
                          <m:t>)</m:t>
                        </m:r>
                      </m:e>
                      <m:sub>
                        <m:r>
                          <a:rPr lang="en-US" sz="2200" b="1" i="1">
                            <a:latin typeface="Cambria Math" charset="0"/>
                          </a:rPr>
                          <m:t>𝒌</m:t>
                        </m:r>
                        <m:r>
                          <a:rPr lang="en-US" sz="2200" b="1" i="1">
                            <a:latin typeface="Cambria Math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>
                            <a:latin typeface="Cambria Math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200" b="1" dirty="0"/>
                  <a:t> as an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charset="0"/>
                      </a:rPr>
                      <m:t>𝝐</m:t>
                    </m:r>
                  </m:oMath>
                </a14:m>
                <a:r>
                  <a:rPr lang="en-US" sz="2200" b="1" dirty="0"/>
                  <a:t>-approximation chain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charset="0"/>
                          </a:rPr>
                          <m:t>𝝆</m:t>
                        </m:r>
                      </m:e>
                      <m:sub>
                        <m:sSubSup>
                          <m:sSub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200" b="1" i="1">
                                <a:latin typeface="Cambria Math" charset="0"/>
                              </a:rPr>
                              <m:t>𝒏</m:t>
                            </m:r>
                          </m:sup>
                        </m:sSubSup>
                        <m:r>
                          <a:rPr lang="en-US" sz="2200" b="1" i="1">
                            <a:latin typeface="Cambria Math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2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charset="0"/>
                      </a:rPr>
                      <m:t> </m:t>
                    </m:r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b="0" dirty="0" smtClean="0"/>
                  <a:t>, then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𝐻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 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𝑛𝑔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r>
                  <a:rPr lang="en-US" sz="2200" b="0" i="1" dirty="0" smtClean="0">
                    <a:latin typeface="Cambria Math" charset="0"/>
                  </a:rPr>
                  <a:t/>
                </a:r>
                <a:br>
                  <a:rPr lang="en-US" sz="2200" b="0" i="1" dirty="0" smtClean="0">
                    <a:latin typeface="Cambria Math" charset="0"/>
                  </a:rPr>
                </a:br>
                <a:endParaRPr lang="en-US" sz="2200" b="0" i="1" dirty="0" smtClean="0">
                  <a:latin typeface="Cambria Math" charset="0"/>
                </a:endParaRPr>
              </a:p>
              <a:p>
                <a:endParaRPr lang="en-US" sz="2200" b="0" dirty="0" smtClean="0"/>
              </a:p>
              <a:p>
                <a:r>
                  <a:rPr lang="en-US" sz="2200" b="0" dirty="0" smtClean="0"/>
                  <a:t>A similar argument cannot be true for smooth min-entropy:</a:t>
                </a:r>
              </a:p>
              <a:p>
                <a:endParaRPr lang="en-US" sz="2200" b="0" i="1" dirty="0" smtClean="0">
                  <a:solidFill>
                    <a:srgbClr val="FF00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≳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 −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small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b="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can be shown to be </a:t>
                </a:r>
                <a:r>
                  <a:rPr lang="en-US" sz="2200" b="1" dirty="0" smtClean="0"/>
                  <a:t>false.</a:t>
                </a:r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509440"/>
              </a:xfrm>
              <a:prstGeom prst="rect">
                <a:avLst/>
              </a:prstGeom>
              <a:blipFill rotWithShape="0">
                <a:blip r:embed="rId2"/>
                <a:stretch>
                  <a:fillRect l="-754" b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15949" y="2040243"/>
                <a:ext cx="2394081" cy="4206536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𝑃</m:t>
                        </m:r>
                      </m:e>
                      <m:sub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such that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𝐵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𝑅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000" b="0" dirty="0" smtClean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is a random bit string, else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b="0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endParaRPr lang="en-US" sz="2000" b="0" i="1" dirty="0" smtClean="0">
                  <a:solidFill>
                    <a:srgbClr val="C00000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𝑔𝑢𝑒𝑠𝑠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e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≥1/2</m:t>
                    </m:r>
                  </m:oMath>
                </a14:m>
                <a:r>
                  <a:rPr lang="en-US" sz="2000" b="0" dirty="0" smtClean="0">
                    <a:solidFill>
                      <a:srgbClr val="C00000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𝑢𝑒𝑠𝑠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3/4</m:t>
                    </m:r>
                  </m:oMath>
                </a14:m>
                <a:endParaRPr lang="en-US" sz="2000" b="0" dirty="0" smtClean="0">
                  <a:solidFill>
                    <a:srgbClr val="C00000"/>
                  </a:solidFill>
                </a:endParaRPr>
              </a:p>
              <a:p>
                <a:endParaRPr lang="en-US" sz="2000" b="0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𝐿𝐻𝑆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sz="2000" b="0" dirty="0" smtClean="0">
                    <a:solidFill>
                      <a:srgbClr val="C00000"/>
                    </a:solidFill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𝑅𝐻𝑆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4/3</m:t>
                        </m:r>
                      </m:e>
                    </m:func>
                  </m:oMath>
                </a14:m>
                <a:r>
                  <a:rPr lang="en-US" sz="2000" b="0" dirty="0" smtClean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949" y="2040243"/>
                <a:ext cx="2394081" cy="4206536"/>
              </a:xfrm>
              <a:prstGeom prst="rect">
                <a:avLst/>
              </a:prstGeom>
              <a:blipFill rotWithShape="0">
                <a:blip r:embed="rId3"/>
                <a:stretch>
                  <a:fillRect l="-2273" t="-289" r="-5808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9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408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charset="0"/>
                      </a:rPr>
                      <m:t>1</m:t>
                    </m:r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200" dirty="0"/>
                  <a:t>, </a:t>
                </a:r>
                <a:endParaRPr lang="en-US" sz="2200" dirty="0" smtClean="0"/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‖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 −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b="0" i="1" smtClean="0">
                              <a:latin typeface="Cambria Math" charset="0"/>
                            </a:rPr>
                            <m:t>⊗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for some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𝜖</m:t>
                    </m:r>
                    <m:r>
                      <a:rPr lang="en-US" sz="22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200" dirty="0" smtClean="0"/>
                  <a:t>. For simplicity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b="1" dirty="0" smtClean="0"/>
              </a:p>
              <a:p>
                <a:endParaRPr lang="en-US" sz="2200" b="1" dirty="0"/>
              </a:p>
              <a:p>
                <a:r>
                  <a:rPr lang="en-US" sz="2200" b="1" dirty="0" smtClean="0"/>
                  <a:t>Problem: </a:t>
                </a:r>
                <a:r>
                  <a:rPr lang="en-US" sz="2200" dirty="0" smtClean="0"/>
                  <a:t>To prove that the smooth min-entropy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200" dirty="0" smtClean="0"/>
                  <a:t>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200" dirty="0" smtClean="0"/>
                  <a:t> is </a:t>
                </a:r>
                <a:r>
                  <a:rPr lang="en-US" sz="2200" i="1" dirty="0" smtClean="0"/>
                  <a:t>large</a:t>
                </a:r>
                <a:r>
                  <a:rPr lang="en-US" sz="2200" dirty="0" smtClean="0"/>
                  <a:t>, or specifically,  </a:t>
                </a:r>
              </a:p>
              <a:p>
                <a:endParaRPr lang="en-US" sz="2200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≳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𝑛𝐻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Need the smoothing parameter to be independent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200" dirty="0" smtClean="0"/>
                  <a:t>. Particularly the results should work in the regime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𝑛</m:t>
                    </m:r>
                    <m:r>
                      <a:rPr lang="en-US" sz="2200" b="0" i="1" smtClean="0">
                        <a:latin typeface="Cambria Math" charset="0"/>
                      </a:rPr>
                      <m:t>≫1/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408771"/>
              </a:xfrm>
              <a:prstGeom prst="rect">
                <a:avLst/>
              </a:prstGeom>
              <a:blipFill rotWithShape="0">
                <a:blip r:embed="rId2"/>
                <a:stretch>
                  <a:fillRect l="-754" t="-553" b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31356" y="1964418"/>
                <a:ext cx="2199861" cy="1631216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C00000"/>
                    </a:solidFill>
                  </a:rPr>
                  <a:t>Note that these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are the same. The smoothing parameter depends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.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356" y="1964418"/>
                <a:ext cx="2199861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2755" t="-1107" b="-516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7885043" y="2531165"/>
            <a:ext cx="1146313" cy="43732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68349" y="2968487"/>
            <a:ext cx="3863007" cy="148424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11922" y="879495"/>
                <a:ext cx="3086100" cy="290124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P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n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such that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 with 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prob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ϵ</m:t>
                    </m:r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, 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C00000"/>
                        </a:solidFill>
                        <a:latin typeface="Cambria Math" charset="0"/>
                      </a:rPr>
                      <m:t>B</m:t>
                    </m:r>
                    <m:r>
                      <a:rPr lang="en-US" i="0">
                        <a:solidFill>
                          <a:srgbClr val="C00000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n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is a random bit string, else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A</m:t>
                        </m:r>
                      </m:e>
                      <m:sub>
                        <m:r>
                          <a:rPr lang="en-US" i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n</m:t>
                        </m:r>
                      </m:sup>
                    </m:sSubSup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O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n</m:t>
                        </m:r>
                      </m:sup>
                    </m:sSubSup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endParaRPr lang="en-US" b="0" dirty="0" smtClean="0">
                  <a:solidFill>
                    <a:srgbClr val="C00000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ϵ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n</m:t>
                            </m:r>
                          </m:sup>
                        </m:sSubSup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ϵ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  <a:latin typeface="Cambria Math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ϵ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ϵ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/2</m:t>
                    </m:r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  <a:latin typeface="Cambria Math" charset="0"/>
                  </a:rPr>
                  <a:t> but </a:t>
                </a:r>
                <a:br>
                  <a:rPr lang="en-US" b="0" dirty="0" smtClean="0">
                    <a:solidFill>
                      <a:srgbClr val="C00000"/>
                    </a:solidFill>
                    <a:latin typeface="Cambria Math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ϵ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n</m:t>
                            </m:r>
                          </m:sup>
                        </m:sSubSup>
                      </m:e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B</m:t>
                        </m:r>
                      </m:e>
                    </m:d>
                    <m:r>
                      <a:rPr lang="en-US" i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n</m:t>
                    </m:r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22" y="879495"/>
                <a:ext cx="3086100" cy="2901243"/>
              </a:xfrm>
              <a:prstGeom prst="rect">
                <a:avLst/>
              </a:prstGeom>
              <a:blipFill rotWithShape="0">
                <a:blip r:embed="rId4"/>
                <a:stretch>
                  <a:fillRect l="-1373" t="-20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independence: triangle inequality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500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 Need to prove that</a:t>
                </a:r>
                <a:r>
                  <a:rPr lang="en-US" sz="2200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𝑛𝐻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If we were to try to bound the trace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r>
                      <a:rPr lang="en-US" sz="2200" b="0" i="1" smtClean="0">
                        <a:latin typeface="Cambria Math" charset="0"/>
                      </a:rPr>
                      <m:t>⋯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, then the best we can do is: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‖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 −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</m:t>
                      </m:r>
                      <m:r>
                        <m:rPr>
                          <m:nor/>
                        </m:rPr>
                        <a:rPr lang="en-US" sz="2200" dirty="0"/>
                        <m:t> 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⊗⋯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⊗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⊗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⊗⋯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⊗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⊗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0" smtClean="0">
                                      <a:latin typeface="Cambria Math" charset="0"/>
                                    </a:rPr>
                                    <m:t>)</m:t>
                                  </m:r>
                                  <m:r>
                                    <a:rPr lang="en-US" sz="2400">
                                      <a:latin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and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</a:rPr>
                      <m:t>𝑛</m:t>
                    </m:r>
                    <m:r>
                      <a:rPr lang="en-US" sz="2200" b="0" i="1" smtClean="0">
                        <a:latin typeface="Cambria Math" charset="0"/>
                      </a:rPr>
                      <m:t>&gt;2</m:t>
                    </m:r>
                    <m:r>
                      <a:rPr lang="en-US" sz="2200" i="1" smtClean="0">
                        <a:latin typeface="Cambria Math" charset="0"/>
                      </a:rPr>
                      <m:t>/</m:t>
                    </m:r>
                    <m:r>
                      <a:rPr lang="en-US" sz="220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then this bound is trivial.</a:t>
                </a:r>
              </a:p>
              <a:p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5007909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9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Entropic triangle inequality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365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Though,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𝑛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trace distance yields a trivial bound,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𝑛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is small as “information” distance.</a:t>
                </a:r>
              </a:p>
              <a:p>
                <a:endParaRPr lang="en-US" sz="2200" dirty="0"/>
              </a:p>
              <a:p>
                <a:r>
                  <a:rPr lang="en-US" sz="2200" i="1" u="sng" dirty="0"/>
                  <a:t>Idea</a:t>
                </a:r>
                <a:r>
                  <a:rPr lang="en-US" sz="2200" i="1" dirty="0"/>
                  <a:t>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Instead of a metric based triangle inequality, use an entropy based triangle inequality: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Suppose, we want to bound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2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200" dirty="0" smtClean="0"/>
                  <a:t> of another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Say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200" dirty="0" smtClean="0"/>
                  <a:t>. Then, there exists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 smtClean="0"/>
                  <a:t> such that:</a:t>
                </a:r>
              </a:p>
              <a:p>
                <a:pPr/>
                <a:r>
                  <a:rPr lang="en-US" sz="2200" b="0" i="0" dirty="0" smtClean="0">
                    <a:latin typeface="Cambria Math" charset="0"/>
                  </a:rPr>
                  <a:t/>
                </a:r>
                <a:br>
                  <a:rPr lang="en-US" sz="2200" b="0" i="0" dirty="0" smtClean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𝜂</m:t>
                              </m:r>
                            </m:sub>
                          </m:sSub>
                        </m:sup>
                      </m:sSup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b="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365298"/>
              </a:xfrm>
              <a:prstGeom prst="rect">
                <a:avLst/>
              </a:prstGeom>
              <a:blipFill rotWithShape="0">
                <a:blip r:embed="rId2"/>
                <a:stretch>
                  <a:fillRect l="-754" t="-8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3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Entropic triangle inequality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770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Though,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𝑛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trace distance yields a trivial bound,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𝑛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is small as “information” distance.</a:t>
                </a:r>
              </a:p>
              <a:p>
                <a:endParaRPr lang="en-US" sz="2200" dirty="0"/>
              </a:p>
              <a:p>
                <a:r>
                  <a:rPr lang="en-US" sz="2200" i="1" u="sng" dirty="0"/>
                  <a:t>Idea</a:t>
                </a:r>
                <a:r>
                  <a:rPr lang="en-US" sz="2200" i="1" dirty="0"/>
                  <a:t>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Instead of a metric based triangle inequality, use an entropy based triangle inequality: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Suppose, we want to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200" dirty="0"/>
                  <a:t>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200" dirty="0"/>
                  <a:t> of another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Say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200" dirty="0"/>
                  <a:t>. Then,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/>
                  <a:t> such that: </a:t>
                </a:r>
                <a:endParaRPr lang="en-US" sz="2200" dirty="0" smtClean="0"/>
              </a:p>
              <a:p>
                <a:pPr/>
                <a:r>
                  <a:rPr lang="en-US" sz="2200" b="0" i="0" dirty="0" smtClean="0">
                    <a:latin typeface="Cambria Math" charset="0"/>
                  </a:rPr>
                  <a:t/>
                </a:r>
                <a:br>
                  <a:rPr lang="en-US" sz="2200" b="0" i="0" dirty="0" smtClean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sub>
                          </m:sSub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⇒</m:t>
                      </m:r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770280"/>
              </a:xfrm>
              <a:prstGeom prst="rect">
                <a:avLst/>
              </a:prstGeom>
              <a:blipFill rotWithShape="0">
                <a:blip r:embed="rId2"/>
                <a:stretch>
                  <a:fillRect l="-754" t="-767" b="-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1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Entropic</a:t>
            </a:r>
            <a:r>
              <a:rPr lang="en-US" sz="4000" dirty="0" smtClean="0"/>
              <a:t> triangle inequality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891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 dirty="0">
                            <a:latin typeface="Cambria Math" charset="0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200" b="0" dirty="0" smtClean="0"/>
                  <a:t> triangle inequality: </a:t>
                </a:r>
              </a:p>
              <a:p>
                <a:endParaRPr lang="en-US" sz="22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This is implied by the triangle inequality: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(</m:t>
                      </m:r>
                      <m:r>
                        <a:rPr lang="en-US" sz="2200" i="1" dirty="0">
                          <a:latin typeface="Cambria Math" charset="0"/>
                        </a:rPr>
                        <m:t>𝜌</m:t>
                      </m:r>
                      <m:r>
                        <a:rPr lang="en-US" sz="2200" i="1" dirty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200" i="1" dirty="0">
                          <a:latin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(</m:t>
                      </m:r>
                      <m:r>
                        <a:rPr lang="en-US" sz="2200" i="1" dirty="0">
                          <a:latin typeface="Cambria Math" charset="0"/>
                        </a:rPr>
                        <m:t>𝜂</m:t>
                      </m:r>
                      <m:r>
                        <a:rPr lang="en-US" sz="2200" i="1" dirty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200" i="1" dirty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</a:rPr>
                            <m:t>D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200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𝜌</m:t>
                      </m:r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891275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960886"/>
                <a:ext cx="10515600" cy="175285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Lemma: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Can be improved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𝑔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f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0&lt;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&lt;1/2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∈(1,2]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60886"/>
                <a:ext cx="10515600" cy="1752852"/>
              </a:xfrm>
              <a:prstGeom prst="rect">
                <a:avLst/>
              </a:prstGeom>
              <a:blipFill rotWithShape="0">
                <a:blip r:embed="rId3"/>
                <a:stretch>
                  <a:fillRect l="-695" t="-2076" b="-588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5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5254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 Need to prove that</a:t>
                </a:r>
                <a:r>
                  <a:rPr lang="en-US" sz="2200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𝑛𝐻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How can we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200" dirty="0" smtClean="0"/>
                  <a:t>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r>
                      <a:rPr lang="en-US" sz="2200" b="0" i="1" smtClean="0">
                        <a:latin typeface="Cambria Math" charset="0"/>
                      </a:rPr>
                      <m:t>⋯</m:t>
                    </m:r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?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If instead we had to bound relative entropy distance, then we have: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𝐷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⊗⋯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⊗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𝐼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:⋯: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⊗</m:t>
                                  </m:r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5254965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3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5254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 Need to prove that</a:t>
                </a:r>
                <a:r>
                  <a:rPr lang="en-US" sz="2200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𝑛𝐻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How can we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200" dirty="0" smtClean="0"/>
                  <a:t>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r>
                      <a:rPr lang="en-US" sz="2200" b="0" i="1" smtClean="0">
                        <a:latin typeface="Cambria Math" charset="0"/>
                      </a:rPr>
                      <m:t>⋯</m:t>
                    </m:r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?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If instead we had to bound relative entropy distance, then we have: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𝐷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⊗⋯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⊗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𝐼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:⋯: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⊗</m:t>
                                  </m:r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5254965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0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5254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 Need to prove that</a:t>
                </a:r>
                <a:r>
                  <a:rPr lang="en-US" sz="2200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𝑛𝐻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How can we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200" dirty="0" smtClean="0"/>
                  <a:t>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r>
                      <a:rPr lang="en-US" sz="2200" b="0" i="1" smtClean="0">
                        <a:latin typeface="Cambria Math" charset="0"/>
                      </a:rPr>
                      <m:t>⋯</m:t>
                    </m:r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?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If instead we had to bound relative entropy distance, then we have: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𝐷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⊗⋯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⊗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𝐼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:⋯: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⊗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5254965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669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 Need to prove that</a:t>
                </a:r>
                <a:r>
                  <a:rPr lang="en-US" sz="2200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𝑛𝐻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How can we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200" dirty="0" smtClean="0"/>
                  <a:t>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r>
                      <a:rPr lang="en-US" sz="2200" b="0" i="1" smtClean="0">
                        <a:latin typeface="Cambria Math" charset="0"/>
                      </a:rPr>
                      <m:t>⋯</m:t>
                    </m:r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?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If instead we had to bound relative entropy distance, then we have: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𝐷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⊗⋯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⊗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𝐼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:⋯: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: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200" i="1">
                          <a:latin typeface="Cambria Math" charset="0"/>
                        </a:rPr>
                        <m:t>𝑓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669355"/>
              </a:xfrm>
              <a:prstGeom prst="rect">
                <a:avLst/>
              </a:prstGeom>
              <a:blipFill rotWithShape="0">
                <a:blip r:embed="rId2"/>
                <a:stretch>
                  <a:fillRect l="-754" t="-1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Min-</a:t>
            </a:r>
            <a:r>
              <a:rPr lang="en-US" sz="4000" dirty="0" smtClean="0"/>
              <a:t>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ntropy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78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For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 smtClean="0"/>
                  <a:t> , </a:t>
                </a:r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charset="0"/>
                                </a:rPr>
                                <m:t>inf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ℝ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:</m:t>
                                  </m:r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there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exists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a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state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such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that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≤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2200" i="1" dirty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For a classical-quantum state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⟩⟨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|⊗</m:t>
                        </m:r>
                        <m:sSubSup>
                          <m:sSubSupPr>
                            <m:ctrlP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 smtClean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  <m:r>
                                <a:rPr lang="en-US" sz="2200" i="1" dirty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2200" b="0" i="1" dirty="0" smtClean="0">
                          <a:latin typeface="Cambria Math" charset="0"/>
                        </a:rPr>
                        <m:t>:</m:t>
                      </m:r>
                      <m:r>
                        <a:rPr lang="en-US" sz="2200" i="1" dirty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bg-BG" sz="2200" b="0" i="1" dirty="0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guess</m:t>
                                  </m:r>
                                </m:sub>
                              </m:s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𝐴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𝐵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dirty="0"/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200" dirty="0"/>
                          <m:t>guess</m:t>
                        </m:r>
                      </m:sub>
                    </m:sSub>
                  </m:oMath>
                </a14:m>
                <a:r>
                  <a:rPr lang="en-US" sz="2200" dirty="0"/>
                  <a:t> is the maximum probability with which </a:t>
                </a:r>
                <a:r>
                  <a:rPr lang="en-US" sz="2200" dirty="0" smtClean="0"/>
                  <a:t>one can </a:t>
                </a:r>
                <a:r>
                  <a:rPr lang="en-US" sz="2200" dirty="0"/>
                  <a:t>guess </a:t>
                </a:r>
                <a:r>
                  <a:rPr lang="en-US" sz="2200" dirty="0" smtClean="0"/>
                  <a:t>register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𝐴</m:t>
                    </m:r>
                  </m:oMath>
                </a14:m>
                <a:endParaRPr lang="en-US" sz="220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guess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func>
                        <m:func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limLow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𝑚𝑎𝑥</m:t>
                              </m:r>
                            </m:e>
                            <m:lim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𝑎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p>
                              </m:sSubSup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200" i="1" dirty="0" smtClean="0"/>
              </a:p>
              <a:p>
                <a:r>
                  <a:rPr lang="en-US" sz="2200" dirty="0" smtClean="0"/>
                  <a:t>where </a:t>
                </a:r>
                <a:r>
                  <a:rPr lang="en-US" sz="2200" dirty="0"/>
                  <a:t>the maximum is over all the measurement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sz="2200" dirty="0"/>
                  <a:t>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register</a:t>
                </a:r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782895"/>
              </a:xfrm>
              <a:prstGeom prst="rect">
                <a:avLst/>
              </a:prstGeom>
              <a:blipFill rotWithShape="0">
                <a:blip r:embed="rId2"/>
                <a:stretch>
                  <a:fillRect l="-754" t="-2581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61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 Need to prove that: </a:t>
                </a:r>
                <a:r>
                  <a:rPr lang="en-US" sz="22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𝑛𝐻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b="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b="0" dirty="0" smtClean="0"/>
                  <a:t>, we have: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𝐷</m:t>
                    </m:r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⊗⋯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  <m:r>
                      <m:rPr>
                        <m:aln/>
                      </m:rP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𝑛𝑓</m:t>
                    </m:r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This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implies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1/4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bg-BG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⊗⋯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⊗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616135"/>
              </a:xfrm>
              <a:prstGeom prst="rect">
                <a:avLst/>
              </a:prstGeom>
              <a:blipFill rotWithShape="0">
                <a:blip r:embed="rId2"/>
                <a:stretch>
                  <a:fillRect l="-754" t="-1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3354425"/>
                <a:ext cx="10515600" cy="142654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Substate theorem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 [JRS02]: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For two state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latin typeface="Cambria Math" charset="0"/>
                      </a:rPr>
                      <m:t>∈(0,1)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we have</a:t>
                </a:r>
              </a:p>
              <a:p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𝜌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≤ 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small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term</m:t>
                          </m:r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54425"/>
                <a:ext cx="10515600" cy="1426544"/>
              </a:xfrm>
              <a:prstGeom prst="rect">
                <a:avLst/>
              </a:prstGeom>
              <a:blipFill rotWithShape="0">
                <a:blip r:embed="rId3"/>
                <a:stretch>
                  <a:fillRect l="-695" t="-1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[JRS02]: R. Jain, J. </a:t>
            </a:r>
            <a:r>
              <a:rPr lang="en-US" dirty="0" err="1"/>
              <a:t>Radhakrishnan</a:t>
            </a:r>
            <a:r>
              <a:rPr lang="en-US" dirty="0"/>
              <a:t>, and P. Sen. Privacy and interaction in </a:t>
            </a:r>
            <a:r>
              <a:rPr lang="en-US" dirty="0" smtClean="0"/>
              <a:t>quantum </a:t>
            </a:r>
            <a:r>
              <a:rPr lang="en-US" dirty="0"/>
              <a:t>communication complexity and a theorem about the relative </a:t>
            </a:r>
            <a:r>
              <a:rPr lang="en-US" dirty="0" smtClean="0"/>
              <a:t>entropy of </a:t>
            </a:r>
            <a:r>
              <a:rPr lang="en-US" dirty="0"/>
              <a:t>quantum states</a:t>
            </a:r>
            <a:r>
              <a:rPr lang="en-US" dirty="0" smtClean="0"/>
              <a:t>.</a:t>
            </a:r>
            <a:r>
              <a:rPr lang="en-US" dirty="0"/>
              <a:t> The 43rd Annual </a:t>
            </a:r>
            <a:r>
              <a:rPr lang="en-US" dirty="0" smtClean="0"/>
              <a:t>IEEE Symposium </a:t>
            </a:r>
            <a:r>
              <a:rPr lang="en-US" dirty="0"/>
              <a:t>on </a:t>
            </a:r>
            <a:r>
              <a:rPr lang="en-US" dirty="0" smtClean="0"/>
              <a:t>Foundations </a:t>
            </a:r>
            <a:r>
              <a:rPr lang="en-US" dirty="0"/>
              <a:t>of Computer Science, 2002. Proceedings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158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 smtClean="0"/>
                  <a:t>Need to prove that: </a:t>
                </a:r>
                <a:r>
                  <a:rPr lang="en-US" sz="22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𝑛𝐻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r>
                  <a:rPr lang="en-US" sz="2200" b="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bg-BG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1/4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 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⊗⋯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𝛿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22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200" b="0" dirty="0" smtClean="0"/>
              </a:p>
              <a:p>
                <a:endParaRPr lang="en-US" sz="2200" dirty="0"/>
              </a:p>
              <a:p>
                <a:r>
                  <a:rPr lang="en-US" sz="2200" b="0" dirty="0" smtClean="0"/>
                  <a:t>Using the entropic triangle inequality,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−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−1 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− 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−2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𝛿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 </m:t>
                      </m:r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158831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6371864" y="1862818"/>
            <a:ext cx="474559" cy="247698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42298" y="3275402"/>
                <a:ext cx="1423686" cy="40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=: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𝜂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98" y="3275402"/>
                <a:ext cx="1423686" cy="406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0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158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 smtClean="0"/>
                  <a:t>Need to prove that: </a:t>
                </a:r>
                <a:r>
                  <a:rPr lang="en-US" sz="22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𝑛𝐻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r>
                  <a:rPr lang="en-US" sz="2200" b="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bg-BG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1/4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 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⊗⋯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𝛿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22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200" b="0" dirty="0" smtClean="0"/>
              </a:p>
              <a:p>
                <a:endParaRPr lang="en-US" sz="2200" dirty="0"/>
              </a:p>
              <a:p>
                <a:r>
                  <a:rPr lang="en-US" sz="2200" b="0" dirty="0" smtClean="0"/>
                  <a:t>Using the entropic triangle inequality,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 −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−1 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 − 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r>
                        <a:rPr lang="en-US" sz="2200" i="1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−2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𝛿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 </m:t>
                      </m:r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158831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6371864" y="1862818"/>
            <a:ext cx="474559" cy="247698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42298" y="3275402"/>
                <a:ext cx="1423686" cy="40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=: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𝜂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98" y="3275402"/>
                <a:ext cx="1423686" cy="406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6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158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 </a:t>
                </a:r>
              </a:p>
              <a:p>
                <a:r>
                  <a:rPr lang="en-US" sz="2200" dirty="0" smtClean="0"/>
                  <a:t>Need to prove that: </a:t>
                </a:r>
                <a:r>
                  <a:rPr lang="en-US" sz="22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𝑛𝐻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r>
                  <a:rPr lang="en-US" sz="2200" b="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bg-BG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1/4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 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⊗⋯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⊗</m:t>
                        </m:r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𝛿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22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200" b="0" dirty="0" smtClean="0"/>
              </a:p>
              <a:p>
                <a:endParaRPr lang="en-US" sz="2200" dirty="0"/>
              </a:p>
              <a:p>
                <a:r>
                  <a:rPr lang="en-US" sz="2200" b="0" dirty="0" smtClean="0"/>
                  <a:t>Using the entropic triangle inequality,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 −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−1 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 − 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r>
                        <a:rPr lang="en-US" sz="2200" i="1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charset="0"/>
                            </a:rPr>
                            <m:t>−2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𝛿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− </m:t>
                      </m:r>
                      <m:r>
                        <a:rPr lang="en-US" sz="2200" i="1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158831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6371864" y="1862818"/>
            <a:ext cx="474559" cy="247698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42298" y="3275402"/>
                <a:ext cx="1423686" cy="40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=: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𝜂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98" y="3275402"/>
                <a:ext cx="1423686" cy="406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4871" y="5267161"/>
                <a:ext cx="2199190" cy="9233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C00000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and use continuity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1" y="5267161"/>
                <a:ext cx="219919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204" t="-1935" r="-1928" b="-838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264060" y="5370653"/>
            <a:ext cx="601884" cy="35817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PoC</a:t>
            </a:r>
            <a:r>
              <a:rPr lang="en-US" sz="4000" dirty="0" smtClean="0"/>
              <a:t> security proofs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59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For CHSH based sequential device-independent quantum key distribution (DIQKD), it can easily be shown that there exists a winning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 smtClean="0"/>
                  <a:t> for the CHSH games, such that if the protocol does not abort:</a:t>
                </a:r>
              </a:p>
              <a:p>
                <a:endParaRPr lang="en-US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𝐻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Cambria Math" charset="0"/>
                                    </a:rPr>
                                    <m:t>Ev</m:t>
                                  </m:r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200" b="0" i="0" smtClean="0">
                                          <a:latin typeface="Cambria Math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2200" b="0" i="0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Cambria Math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Cambria Math" charset="0"/>
                                    </a:rPr>
                                    <m:t>info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2200" b="0" dirty="0" smtClean="0"/>
              </a:p>
              <a:p>
                <a:endParaRPr lang="en-US" sz="2200" dirty="0"/>
              </a:p>
              <a:p>
                <a:r>
                  <a:rPr lang="en-US" sz="2200" dirty="0"/>
                  <a:t>f</a:t>
                </a:r>
                <a:r>
                  <a:rPr lang="en-US" sz="2200" b="0" dirty="0" smtClean="0"/>
                  <a:t>or every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b="0" dirty="0" smtClean="0"/>
                  <a:t>. </a:t>
                </a:r>
              </a:p>
              <a:p>
                <a:r>
                  <a:rPr lang="en-US" sz="2200" b="0" dirty="0" smtClean="0"/>
                  <a:t>This implies that: </a:t>
                </a:r>
              </a:p>
              <a:p>
                <a:endParaRPr lang="en-US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‖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 −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⊗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small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which in turn implies: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dirty="0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 dirty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 dirty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 dirty="0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m:rPr>
                        <m:aln/>
                      </m:rPr>
                      <a:rPr lang="en-US" sz="2200" i="1" dirty="0">
                        <a:latin typeface="Cambria Math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b="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596836"/>
              </a:xfrm>
              <a:prstGeom prst="rect">
                <a:avLst/>
              </a:prstGeom>
              <a:blipFill rotWithShape="0">
                <a:blip r:embed="rId2"/>
                <a:stretch>
                  <a:fillRect l="-754" t="-928" r="-290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204100" y="3462323"/>
            <a:ext cx="1365813" cy="277793"/>
          </a:xfrm>
          <a:custGeom>
            <a:avLst/>
            <a:gdLst>
              <a:gd name="connsiteX0" fmla="*/ 1342663 w 1342663"/>
              <a:gd name="connsiteY0" fmla="*/ 0 h 300942"/>
              <a:gd name="connsiteX1" fmla="*/ 717630 w 1342663"/>
              <a:gd name="connsiteY1" fmla="*/ 300942 h 300942"/>
              <a:gd name="connsiteX2" fmla="*/ 0 w 1342663"/>
              <a:gd name="connsiteY2" fmla="*/ 0 h 3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663" h="300942">
                <a:moveTo>
                  <a:pt x="1342663" y="0"/>
                </a:moveTo>
                <a:cubicBezTo>
                  <a:pt x="1142035" y="150471"/>
                  <a:pt x="941407" y="300942"/>
                  <a:pt x="717630" y="300942"/>
                </a:cubicBezTo>
                <a:cubicBezTo>
                  <a:pt x="493853" y="300942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4910" y="2797480"/>
                <a:ext cx="2199190" cy="9233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C00000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is Alice’s answer in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err="1" smtClean="0">
                    <a:solidFill>
                      <a:srgbClr val="C00000"/>
                    </a:solidFill>
                  </a:rPr>
                  <a:t>th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round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10" y="2797480"/>
                <a:ext cx="219919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198" t="-2597" b="-844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154610" y="3462323"/>
            <a:ext cx="2199190" cy="17543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</a:rPr>
              <a:t>Problem is that the </a:t>
            </a:r>
            <a:r>
              <a:rPr lang="en-US" dirty="0">
                <a:solidFill>
                  <a:srgbClr val="C00000"/>
                </a:solidFill>
              </a:rPr>
              <a:t>winning </a:t>
            </a:r>
            <a:r>
              <a:rPr lang="en-US" dirty="0" smtClean="0">
                <a:solidFill>
                  <a:srgbClr val="C00000"/>
                </a:solidFill>
              </a:rPr>
              <a:t>threshold depends on the smoothing parameter (/security parameter).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19" idx="1"/>
          </p:cNvCxnSpPr>
          <p:nvPr/>
        </p:nvCxnSpPr>
        <p:spPr>
          <a:xfrm flipH="1" flipV="1">
            <a:off x="7352978" y="2321244"/>
            <a:ext cx="1801632" cy="201824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75100" y="4339486"/>
            <a:ext cx="5179511" cy="131201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Source correlations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5" y="2992410"/>
            <a:ext cx="1657975" cy="19296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7975" y="3920939"/>
            <a:ext cx="694482" cy="1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1815" y="3590813"/>
                <a:ext cx="1599458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𝑥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0,1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,  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𝜃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{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15" y="3590813"/>
                <a:ext cx="1599458" cy="639983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88625" y="3757189"/>
                <a:ext cx="15994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25" y="3757189"/>
                <a:ext cx="1599458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586372" y="3945667"/>
            <a:ext cx="694482" cy="1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72457" y="3299410"/>
            <a:ext cx="1313915" cy="1222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27298" y="3761001"/>
            <a:ext cx="100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70318" y="2525136"/>
                <a:ext cx="3469641" cy="277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State produced by Alice in every round: 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Θ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⟩⟨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|⊗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|</m:t>
                          </m:r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charset="0"/>
                            </a:rPr>
                            <m:t>⟩⟨</m:t>
                          </m:r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𝜃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rounds, Alice produces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Θ</m:t>
                        </m:r>
                        <m:r>
                          <a:rPr lang="en-US" i="1"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318" y="2525136"/>
                <a:ext cx="3469641" cy="2771336"/>
              </a:xfrm>
              <a:prstGeom prst="rect">
                <a:avLst/>
              </a:prstGeom>
              <a:blipFill rotWithShape="0">
                <a:blip r:embed="rId5"/>
                <a:stretch>
                  <a:fillRect l="-1582" t="-1099" b="-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38200" y="1285516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BB84 QKD protocol with perfect source: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In each round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25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independence: applications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339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/>
                  <a:t>Dealing with source correlations: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Suppose the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 smtClean="0"/>
                  <a:t> satisfies the assumptions: </a:t>
                </a:r>
              </a:p>
              <a:p>
                <a:endParaRPr lang="en-US" sz="22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/>
                  <a:t>Classical random variables are perfectly produced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Local states are approximately correct: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‖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 − </m:t>
                        </m:r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Θ</m:t>
                        </m:r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/>
              </a:p>
              <a:p>
                <a:r>
                  <a:rPr lang="en-US" sz="2200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  <m:r>
                          <a:rPr lang="en-US" sz="2200" i="1">
                            <a:latin typeface="Cambria Math" charset="0"/>
                          </a:rPr>
                          <m:t>|</m:t>
                        </m:r>
                        <m:r>
                          <a:rPr lang="en-US" sz="2200" i="1">
                            <a:latin typeface="Cambria Math" charset="0"/>
                          </a:rPr>
                          <m:t>𝑥</m:t>
                        </m:r>
                        <m:r>
                          <a:rPr lang="en-US" sz="2200" i="1"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200" dirty="0"/>
                  <a:t> is pure, assumption (2) also implies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 − 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</a:rPr>
                            <m:t>Θ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begChr m:val=""/>
                              <m:endChr m:val="‖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𝑂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/>
              </a:p>
              <a:p>
                <a:endParaRPr lang="en-US" sz="2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339458"/>
              </a:xfrm>
              <a:prstGeom prst="rect">
                <a:avLst/>
              </a:prstGeom>
              <a:blipFill rotWithShape="0">
                <a:blip r:embed="rId2"/>
                <a:stretch>
                  <a:fillRect l="-754" t="-985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1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independence: applications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4"/>
                <a:ext cx="10515600" cy="4076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Dealing with source correlations:</a:t>
                </a:r>
              </a:p>
              <a:p>
                <a:r>
                  <a:rPr lang="en-US" sz="2200" dirty="0" smtClean="0"/>
                  <a:t> </a:t>
                </a:r>
              </a:p>
              <a:p>
                <a:r>
                  <a:rPr lang="en-US" sz="2200" b="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2200" dirty="0" smtClean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 ||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⊗⋯⊗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e>
                      </m:rad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Using the triangle inequality: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𝑄𝐾𝐷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𝑄𝐾𝐷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</m:d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200" b="0" i="0" smtClean="0">
                          <a:latin typeface="Cambria Math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𝜂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4076437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5584946" y="2167137"/>
            <a:ext cx="474559" cy="290974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38997" y="3796103"/>
                <a:ext cx="1672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=: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𝜂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997" y="3796103"/>
                <a:ext cx="167242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3861419" y="4786105"/>
            <a:ext cx="375539" cy="81279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4078" y="5242013"/>
            <a:ext cx="2861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QKD protocol performed on the state produced by the source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0586" y="5334001"/>
            <a:ext cx="2861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QKD protocol performed on </a:t>
            </a:r>
            <a:r>
              <a:rPr lang="en-US" dirty="0" err="1" smtClean="0">
                <a:solidFill>
                  <a:srgbClr val="C00000"/>
                </a:solidFill>
              </a:rPr>
              <a:t>i.i.d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depolarised</a:t>
            </a:r>
            <a:r>
              <a:rPr lang="en-US" dirty="0" smtClean="0">
                <a:solidFill>
                  <a:srgbClr val="C00000"/>
                </a:solidFill>
              </a:rPr>
              <a:t> perfect states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6870248" y="4786105"/>
            <a:ext cx="375539" cy="81279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independence: applications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4"/>
                <a:ext cx="10515600" cy="4076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Dealing with source correlations:</a:t>
                </a:r>
              </a:p>
              <a:p>
                <a:r>
                  <a:rPr lang="en-US" sz="2200" dirty="0" smtClean="0"/>
                  <a:t> </a:t>
                </a:r>
              </a:p>
              <a:p>
                <a:r>
                  <a:rPr lang="en-US" sz="2200" b="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2200" dirty="0" smtClean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 ||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⊗⋯⊗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e>
                      </m:rad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Using the triangle inequality: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𝑄𝐾𝐷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𝑄𝐾𝐷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</m:d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2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e>
                      </m:rad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4076437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5584946" y="2167137"/>
            <a:ext cx="474559" cy="290974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38997" y="3796103"/>
                <a:ext cx="1672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=: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𝜂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997" y="3796103"/>
                <a:ext cx="167242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401841"/>
            <a:ext cx="7315200" cy="365125"/>
          </a:xfrm>
        </p:spPr>
        <p:txBody>
          <a:bodyPr/>
          <a:lstStyle/>
          <a:p>
            <a:r>
              <a:rPr lang="en-US" dirty="0" smtClean="0"/>
              <a:t>[BF10]: </a:t>
            </a:r>
            <a:r>
              <a:rPr lang="en-US" dirty="0" err="1"/>
              <a:t>Niek</a:t>
            </a:r>
            <a:r>
              <a:rPr lang="en-US" dirty="0"/>
              <a:t> J. </a:t>
            </a:r>
            <a:r>
              <a:rPr lang="en-US" dirty="0" err="1"/>
              <a:t>Bouman</a:t>
            </a:r>
            <a:r>
              <a:rPr lang="en-US" dirty="0"/>
              <a:t> and Serge Fehr. Sampling in a quantum population, </a:t>
            </a:r>
            <a:r>
              <a:rPr lang="en-US" dirty="0" smtClean="0"/>
              <a:t>and applications.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1939" y="5283392"/>
                <a:ext cx="2861722" cy="74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Leads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entropy loss per round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939" y="5283392"/>
                <a:ext cx="2861722" cy="747833"/>
              </a:xfrm>
              <a:prstGeom prst="rect">
                <a:avLst/>
              </a:prstGeom>
              <a:blipFill rotWithShape="0">
                <a:blip r:embed="rId4"/>
                <a:stretch>
                  <a:fillRect l="-1919" r="-213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 rot="5400000">
            <a:off x="8997950" y="4629153"/>
            <a:ext cx="317499" cy="10922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7099" y="1094874"/>
            <a:ext cx="4419601" cy="17543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Problem: </a:t>
            </a:r>
            <a:r>
              <a:rPr lang="en-US" dirty="0" smtClean="0">
                <a:solidFill>
                  <a:srgbClr val="C00000"/>
                </a:solidFill>
              </a:rPr>
              <a:t>the security parameter is lower bounded by the noise of the source</a:t>
            </a:r>
          </a:p>
          <a:p>
            <a:pPr marL="285750" indent="-285750">
              <a:buFont typeface="Wingdings" charset="2"/>
              <a:buChar char="à"/>
            </a:pPr>
            <a:r>
              <a:rPr lang="en-US" dirty="0" smtClean="0">
                <a:solidFill>
                  <a:srgbClr val="C00000"/>
                </a:solidFill>
                <a:sym typeface="Wingdings"/>
              </a:rPr>
              <a:t>Can be made arbitrarily small by instead using quantum sampling [BF10]</a:t>
            </a:r>
          </a:p>
          <a:p>
            <a:pPr marL="285750" indent="-285750">
              <a:buFont typeface="Wingdings" charset="2"/>
              <a:buChar char="à"/>
            </a:pPr>
            <a:r>
              <a:rPr lang="en-US" dirty="0" smtClean="0">
                <a:solidFill>
                  <a:srgbClr val="C00000"/>
                </a:solidFill>
                <a:sym typeface="Wingdings"/>
              </a:rPr>
              <a:t>See </a:t>
            </a:r>
            <a:r>
              <a:rPr lang="is-IS" dirty="0" smtClean="0">
                <a:solidFill>
                  <a:srgbClr val="002060"/>
                </a:solidFill>
              </a:rPr>
              <a:t>arXiv:2402.12346: </a:t>
            </a:r>
            <a:r>
              <a:rPr lang="en-US" dirty="0" smtClean="0">
                <a:solidFill>
                  <a:srgbClr val="002060"/>
                </a:solidFill>
              </a:rPr>
              <a:t>Proving </a:t>
            </a:r>
            <a:r>
              <a:rPr lang="en-US" dirty="0">
                <a:solidFill>
                  <a:srgbClr val="002060"/>
                </a:solidFill>
              </a:rPr>
              <a:t>security of BB84 under source </a:t>
            </a:r>
            <a:r>
              <a:rPr lang="en-US" dirty="0" smtClean="0">
                <a:solidFill>
                  <a:srgbClr val="002060"/>
                </a:solidFill>
              </a:rPr>
              <a:t>correlations</a:t>
            </a:r>
            <a:endParaRPr lang="is-IS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976978" y="2291783"/>
            <a:ext cx="5300121" cy="2473072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883617"/>
                <a:ext cx="10515600" cy="208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Entropy accumulation [DFR20] states for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dirty="0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dirty="0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 dirty="0" smtClean="0">
                            <a:latin typeface="Cambria Math" charset="0"/>
                          </a:rPr>
                          <m:t>𝐸</m:t>
                        </m:r>
                      </m:sub>
                    </m:sSub>
                    <m:r>
                      <a:rPr lang="en-US" sz="2200" b="0" i="1" dirty="0" smtClean="0">
                        <a:latin typeface="Cambria Math" charset="0"/>
                      </a:rPr>
                      <m:t>≔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∘⋯∘</m:t>
                    </m:r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sub>
                    </m:sSub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:  </a:t>
                </a:r>
                <a:endParaRPr lang="en-US" sz="22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b="0" i="1" dirty="0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dirty="0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</a:rPr>
                                        <m:t>inf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</a:rPr>
                                            <m:t>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b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sz="2200" b="0" i="1" dirty="0" smtClean="0">
                          <a:latin typeface="Cambria Math" charset="0"/>
                        </a:rPr>
                        <m:t> −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𝑂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dirty="0" smtClean="0">
                              <a:latin typeface="Cambria Math" charset="0"/>
                            </a:rPr>
                            <m:t>𝑛</m:t>
                          </m:r>
                        </m:e>
                      </m:rad>
                      <m:r>
                        <a:rPr lang="en-US" sz="2200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/>
                  <a:t>a</a:t>
                </a:r>
                <a:r>
                  <a:rPr lang="en-US" sz="2200" dirty="0" smtClean="0"/>
                  <a:t>s long as for </a:t>
                </a:r>
                <a:r>
                  <a:rPr lang="en-US" sz="2200" dirty="0"/>
                  <a:t>every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charset="0"/>
                      </a:rPr>
                      <m:t>1</m:t>
                    </m:r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↔</m:t>
                      </m:r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dirty="0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−1</m:t>
                          </m:r>
                        </m:sup>
                      </m:sSubSup>
                      <m:r>
                        <a:rPr lang="en-US" sz="2200" i="1" dirty="0">
                          <a:latin typeface="Cambria Math" charset="0"/>
                        </a:rPr>
                        <m:t>𝐸</m:t>
                      </m:r>
                      <m:r>
                        <a:rPr lang="en-US" sz="2200" i="1" dirty="0">
                          <a:latin typeface="Cambria Math" charset="0"/>
                        </a:rPr>
                        <m:t>↔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3617"/>
                <a:ext cx="10515600" cy="2082173"/>
              </a:xfrm>
              <a:prstGeom prst="rect">
                <a:avLst/>
              </a:prstGeom>
              <a:blipFill rotWithShape="0">
                <a:blip r:embed="rId2"/>
                <a:stretch>
                  <a:fillRect l="-754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 dirty="0" smtClean="0"/>
              <a:t>[DFR20]: </a:t>
            </a:r>
            <a:r>
              <a:rPr lang="en-US" dirty="0" err="1" smtClean="0"/>
              <a:t>Frédéric</a:t>
            </a:r>
            <a:r>
              <a:rPr lang="en-US" dirty="0" smtClean="0"/>
              <a:t> </a:t>
            </a:r>
            <a:r>
              <a:rPr lang="en-US" dirty="0"/>
              <a:t>Dupuis, Omar </a:t>
            </a:r>
            <a:r>
              <a:rPr lang="en-US" dirty="0" err="1"/>
              <a:t>Fawzi</a:t>
            </a:r>
            <a:r>
              <a:rPr lang="en-US" dirty="0"/>
              <a:t>, and Renato Renner. Entropy accumulation</a:t>
            </a:r>
            <a:r>
              <a:rPr lang="en-US" dirty="0" smtClean="0"/>
              <a:t>.</a:t>
            </a:r>
            <a:r>
              <a:rPr lang="en-US" dirty="0"/>
              <a:t> Communications in Mathematical </a:t>
            </a:r>
            <a:r>
              <a:rPr lang="en-US" dirty="0" smtClean="0"/>
              <a:t>Physics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32" y="1555422"/>
            <a:ext cx="7612967" cy="21701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82200" y="4926569"/>
            <a:ext cx="1714500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 wish to </a:t>
            </a:r>
            <a:r>
              <a:rPr lang="en-US" smtClean="0">
                <a:solidFill>
                  <a:srgbClr val="C00000"/>
                </a:solidFill>
              </a:rPr>
              <a:t>relax these assumptions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7391400" y="5388234"/>
            <a:ext cx="2590800" cy="314067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Smooth min-</a:t>
            </a:r>
            <a:r>
              <a:rPr lang="en-US" sz="4000" dirty="0" smtClean="0"/>
              <a:t>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ntropy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341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Smooth min-entropy is defined as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charset="0"/>
                                </a:rPr>
                                <m:t>sup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/>
                  <a:t>w</a:t>
                </a:r>
                <a:r>
                  <a:rPr lang="en-US" sz="2200" dirty="0" smtClean="0"/>
                  <a:t>here the optimization is over states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200" dirty="0" smtClean="0"/>
                  <a:t> which are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close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200" dirty="0" smtClean="0"/>
                  <a:t> (in purified distance). 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The smooth min-entropy characterizes the amount of randomness one can extract from a state when part of it is correlated with a register held by the adversary. </a:t>
                </a:r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341941"/>
              </a:xfrm>
              <a:prstGeom prst="rect">
                <a:avLst/>
              </a:prstGeom>
              <a:blipFill rotWithShape="0">
                <a:blip r:embed="rId2"/>
                <a:stretch>
                  <a:fillRect l="-754" t="-1277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117459"/>
                <a:ext cx="10515600" cy="1847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Suppose, instead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‖</m:t>
                        </m:r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⋄</m:t>
                        </m:r>
                      </m:sub>
                    </m:sSub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satisfy some nice Markov chain properties</a:t>
                </a:r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It is sufficient to lower bound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smooth min-entropy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∘⋯∘</m:t>
                    </m:r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sub>
                    </m:sSub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∘⋯∘</m:t>
                    </m:r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sub>
                    </m:sSub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7459"/>
                <a:ext cx="10515600" cy="1847044"/>
              </a:xfrm>
              <a:prstGeom prst="rect">
                <a:avLst/>
              </a:prstGeom>
              <a:blipFill rotWithShape="0">
                <a:blip r:embed="rId2"/>
                <a:stretch>
                  <a:fillRect l="-754" t="-30033" b="-5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32" y="1555422"/>
            <a:ext cx="7612967" cy="21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4"/>
                <a:ext cx="10515600" cy="3853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In smooth max-relative entropy distance: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𝑟𝑒𝑔</m:t>
                          </m:r>
                        </m:sup>
                      </m:sSubSup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𝑟𝑒𝑔</m:t>
                              </m:r>
                            </m:sup>
                          </m:sSubSup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3853042"/>
              </a:xfrm>
              <a:prstGeom prst="rect">
                <a:avLst/>
              </a:prstGeom>
              <a:blipFill rotWithShape="0">
                <a:blip r:embed="rId2"/>
                <a:stretch>
                  <a:fillRect l="-754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9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4"/>
                <a:ext cx="10515600" cy="3853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In smooth max-relative entropy distance: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𝑟𝑒𝑔</m:t>
                          </m:r>
                        </m:sup>
                      </m:sSubSup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𝑟𝑒𝑔</m:t>
                              </m:r>
                            </m:sup>
                          </m:sSubSup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3853042"/>
              </a:xfrm>
              <a:prstGeom prst="rect">
                <a:avLst/>
              </a:prstGeom>
              <a:blipFill rotWithShape="0">
                <a:blip r:embed="rId2"/>
                <a:stretch>
                  <a:fillRect l="-754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4"/>
                <a:ext cx="10515600" cy="419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In smooth max-relative entropy distance: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𝑟𝑒𝑔</m:t>
                          </m:r>
                        </m:sup>
                      </m:sSubSup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𝑟𝑒𝑔</m:t>
                              </m:r>
                            </m:sup>
                          </m:sSub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‖</m:t>
                        </m:r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⋄</m:t>
                        </m:r>
                      </m:sub>
                    </m:sSub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does not imply any kind of bound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  <m:sup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𝑟𝑒𝑔</m:t>
                        </m:r>
                      </m:sup>
                    </m:sSubSup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solidFill>
                      <a:srgbClr val="C00000"/>
                    </a:solidFill>
                  </a:rPr>
                  <a:t>.</a:t>
                </a:r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4191597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19" b="-19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10200" y="4182277"/>
            <a:ext cx="2514600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If each of these terms were small, we would be done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98800" y="4724400"/>
            <a:ext cx="2311400" cy="368532"/>
          </a:xfrm>
          <a:custGeom>
            <a:avLst/>
            <a:gdLst>
              <a:gd name="connsiteX0" fmla="*/ 2209800 w 2209800"/>
              <a:gd name="connsiteY0" fmla="*/ 0 h 406632"/>
              <a:gd name="connsiteX1" fmla="*/ 1079500 w 2209800"/>
              <a:gd name="connsiteY1" fmla="*/ 406400 h 406632"/>
              <a:gd name="connsiteX2" fmla="*/ 0 w 2209800"/>
              <a:gd name="connsiteY2" fmla="*/ 63500 h 4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406632">
                <a:moveTo>
                  <a:pt x="2209800" y="0"/>
                </a:moveTo>
                <a:cubicBezTo>
                  <a:pt x="1828800" y="197908"/>
                  <a:pt x="1447800" y="395817"/>
                  <a:pt x="1079500" y="406400"/>
                </a:cubicBezTo>
                <a:cubicBezTo>
                  <a:pt x="711200" y="416983"/>
                  <a:pt x="0" y="63500"/>
                  <a:pt x="0" y="63500"/>
                </a:cubicBezTo>
              </a:path>
            </a:pathLst>
          </a:custGeom>
          <a:noFill/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4"/>
                <a:ext cx="10515600" cy="447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Same argument with mixed channels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d>
                      <m:dPr>
                        <m:ctrlP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1−</m:t>
                        </m:r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Sup>
                            <m:sSubSup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𝑟𝑒𝑔</m:t>
                          </m:r>
                        </m:sup>
                      </m:sSubSup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𝒩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𝑟𝑒𝑔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||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dirty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#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||</m:t>
                                  </m:r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4471096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4"/>
                <a:ext cx="10515600" cy="447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Same argument with mixed channels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d>
                      <m:dPr>
                        <m:ctrlP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1−</m:t>
                        </m:r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sSub>
                      <m:sSub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Sup>
                            <m:sSubSup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𝑟𝑒𝑔</m:t>
                          </m:r>
                        </m:sup>
                      </m:sSubSup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𝒩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𝑟𝑒𝑔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||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#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||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4471096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30800" y="5229224"/>
            <a:ext cx="251460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Sharp </a:t>
            </a:r>
            <a:r>
              <a:rPr lang="en-US" dirty="0" err="1" smtClean="0">
                <a:solidFill>
                  <a:srgbClr val="C00000"/>
                </a:solidFill>
              </a:rPr>
              <a:t>Rényi</a:t>
            </a:r>
            <a:r>
              <a:rPr lang="en-US" dirty="0" smtClean="0">
                <a:solidFill>
                  <a:srgbClr val="C00000"/>
                </a:solidFill>
              </a:rPr>
              <a:t> divergence [FF21]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 dirty="0" smtClean="0"/>
              <a:t>[FF21]: </a:t>
            </a:r>
            <a:r>
              <a:rPr lang="en-US" dirty="0"/>
              <a:t>Hamza </a:t>
            </a:r>
            <a:r>
              <a:rPr lang="en-US" dirty="0" err="1"/>
              <a:t>Fawzi</a:t>
            </a:r>
            <a:r>
              <a:rPr lang="en-US" dirty="0"/>
              <a:t> and Omar </a:t>
            </a:r>
            <a:r>
              <a:rPr lang="en-US" dirty="0" err="1"/>
              <a:t>Fawzi</a:t>
            </a:r>
            <a:r>
              <a:rPr lang="en-US" dirty="0"/>
              <a:t>. </a:t>
            </a:r>
            <a:r>
              <a:rPr lang="en-US" dirty="0" smtClean="0"/>
              <a:t>Defining </a:t>
            </a:r>
            <a:r>
              <a:rPr lang="en-US" dirty="0"/>
              <a:t>quantum divergences via </a:t>
            </a:r>
            <a:r>
              <a:rPr lang="en-US" dirty="0" smtClean="0"/>
              <a:t>convex optimization</a:t>
            </a:r>
            <a:r>
              <a:rPr lang="en-US" dirty="0"/>
              <a:t>. </a:t>
            </a:r>
            <a:r>
              <a:rPr lang="en-US" dirty="0" smtClean="0"/>
              <a:t>Quantum.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768920"/>
                <a:ext cx="10515600" cy="218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We get:</a:t>
                </a:r>
                <a:r>
                  <a:rPr lang="en-US" sz="2200" dirty="0">
                    <a:ea typeface="Cambria Math" charset="0"/>
                    <a:cs typeface="Cambria Math" charset="0"/>
                  </a:rPr>
                  <a:t> </a:t>
                </a:r>
                <a:endParaRPr lang="en-US" sz="2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∘⋯∘</m:t>
                          </m:r>
                          <m:sSubSup>
                            <m:sSubSup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#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||</m:t>
                                  </m:r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=2</m:t>
                    </m:r>
                  </m:oMath>
                </a14:m>
                <a:r>
                  <a:rPr lang="en-US" sz="220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68920"/>
                <a:ext cx="10515600" cy="2184188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93" b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1569994"/>
                <a:ext cx="10515600" cy="212474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Lemma: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charset="0"/>
                      </a:rPr>
                      <m:t>‖</m:t>
                    </m:r>
                    <m:r>
                      <a:rPr lang="en-US" sz="22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𝒩</m:t>
                    </m:r>
                    <m:r>
                      <a:rPr lang="en-US" sz="2200" i="1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⋄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then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sup>
                    </m:sSup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d>
                      <m:d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1−</m:t>
                        </m:r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  <m:r>
                      <a:rPr lang="en-US" sz="22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𝒩</m:t>
                    </m:r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ℳ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&gt;1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#</m:t>
                          </m:r>
                        </m:sup>
                      </m:sSubSup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2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ℳ</m:t>
                      </m:r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||</m:t>
                      </m:r>
                      <m:sSup>
                        <m:sSupPr>
                          <m:ctrlP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𝒩</m:t>
                          </m:r>
                        </m:e>
                        <m:sup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)≤</m:t>
                      </m:r>
                      <m:f>
                        <m:fPr>
                          <m:ctrlPr>
                            <a:rPr lang="bg-BG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  <m:func>
                        <m:funcPr>
                          <m:ctrlP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𝜖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+</m:t>
                              </m:r>
                              <m:sSup>
                                <m:sSupPr>
                                  <m:ctrlP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bg-BG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200" i="1" dirty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200" b="0" i="1" dirty="0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200" b="0" i="1" dirty="0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200" b="0" i="1" dirty="0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This is small if, say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  <m:sup>
                        <m:f>
                          <m:fPr>
                            <m:ctrlP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4</m:t>
                            </m:r>
                            <m: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2124749"/>
              </a:xfrm>
              <a:prstGeom prst="rect">
                <a:avLst/>
              </a:prstGeom>
              <a:blipFill rotWithShape="0">
                <a:blip r:embed="rId3"/>
                <a:stretch>
                  <a:fillRect l="-695" b="-485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0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4"/>
                <a:ext cx="10515600" cy="322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ea typeface="Cambria Math" charset="0"/>
                    <a:cs typeface="Cambria Math" charset="0"/>
                  </a:rPr>
                  <a:t>We have:</a:t>
                </a:r>
                <a:endParaRPr lang="en-US" sz="2200" b="0" dirty="0" smtClean="0">
                  <a:solidFill>
                    <a:schemeClr val="tx1"/>
                  </a:solidFill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sub>
                      </m:sSub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∘⋯∘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𝒩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∘⋯∘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𝒩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sup>
                      </m:sSub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Using the entropic triangle inequality: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′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′′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𝜂</m:t>
                          </m:r>
                        </m:e>
                      </m:d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′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′′)</m:t>
                          </m:r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3227294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02498" y="4550649"/>
                <a:ext cx="1371600" cy="4932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498" y="4550649"/>
                <a:ext cx="1371600" cy="4932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5400000">
            <a:off x="7767062" y="3662939"/>
            <a:ext cx="467873" cy="139700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39149" y="4643021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49" y="4643021"/>
                <a:ext cx="520698" cy="379399"/>
              </a:xfrm>
              <a:prstGeom prst="rect">
                <a:avLst/>
              </a:prstGeom>
              <a:blipFill rotWithShape="0">
                <a:blip r:embed="rId4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36721" y="4643021"/>
                <a:ext cx="4089402" cy="1518236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Can’t use EAT on this because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sup>
                    </m:sSubSup>
                    <m:r>
                      <a:rPr lang="en-US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which mixes the nice channel with the bad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- this could create correlations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and the previous answers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721" y="4643021"/>
                <a:ext cx="4089402" cy="1518236"/>
              </a:xfrm>
              <a:prstGeom prst="rect">
                <a:avLst/>
              </a:prstGeom>
              <a:blipFill rotWithShape="0">
                <a:blip r:embed="rId5"/>
                <a:stretch>
                  <a:fillRect l="-1189" r="-1932" b="-5179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781422" y="4361439"/>
            <a:ext cx="1273178" cy="28158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3781422" y="2802377"/>
            <a:ext cx="714378" cy="184064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4"/>
                <a:ext cx="10515600" cy="322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ea typeface="Cambria Math" charset="0"/>
                    <a:cs typeface="Cambria Math" charset="0"/>
                  </a:rPr>
                  <a:t>We have:</a:t>
                </a:r>
                <a:endParaRPr lang="en-US" sz="2200" b="0" dirty="0" smtClean="0">
                  <a:solidFill>
                    <a:schemeClr val="tx1"/>
                  </a:solidFill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sub>
                      </m:sSub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∘⋯∘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𝒩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∘⋯∘</m:t>
                      </m: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𝒩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sup>
                      </m:sSub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Using the entropic triangle inequality: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′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′′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𝜂</m:t>
                          </m:r>
                        </m:e>
                      </m:d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′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′′)</m:t>
                          </m:r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3227294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02498" y="4550649"/>
                <a:ext cx="1371600" cy="4932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498" y="4550649"/>
                <a:ext cx="1371600" cy="4932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5400000">
            <a:off x="7767062" y="3662939"/>
            <a:ext cx="467873" cy="139700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39149" y="4643021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49" y="4643021"/>
                <a:ext cx="520698" cy="379399"/>
              </a:xfrm>
              <a:prstGeom prst="rect">
                <a:avLst/>
              </a:prstGeom>
              <a:blipFill rotWithShape="0">
                <a:blip r:embed="rId4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36721" y="4643021"/>
                <a:ext cx="4089402" cy="1226811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till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sup>
                    </m:sSubSup>
                    <m:r>
                      <a:rPr lang="en-US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is good enough- like flipping a coin every round and choosing between the good and bad channel.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721" y="4643021"/>
                <a:ext cx="4089402" cy="1226811"/>
              </a:xfrm>
              <a:prstGeom prst="rect">
                <a:avLst/>
              </a:prstGeom>
              <a:blipFill rotWithShape="0">
                <a:blip r:embed="rId5"/>
                <a:stretch>
                  <a:fillRect l="-1189" r="-297" b="-689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781422" y="4361439"/>
            <a:ext cx="1273178" cy="28158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3781422" y="2802377"/>
            <a:ext cx="714378" cy="184064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3422" y="5022420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422" y="5022420"/>
                <a:ext cx="520698" cy="379399"/>
              </a:xfrm>
              <a:prstGeom prst="rect">
                <a:avLst/>
              </a:prstGeom>
              <a:blipFill rotWithShape="0">
                <a:blip r:embed="rId6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0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Approximate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entropy accumulation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200" y="1569994"/>
                <a:ext cx="10515600" cy="425828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Theorem:</a:t>
                </a:r>
              </a:p>
              <a:p>
                <a:r>
                  <a:rPr lang="en-US" sz="2200" dirty="0" smtClean="0">
                    <a:ea typeface="Cambria Math" charset="0"/>
                    <a:cs typeface="Cambria Math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|=|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sz="2200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=|</m:t>
                    </m:r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sz="22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sz="2200" dirty="0" smtClean="0"/>
                  <a:t> and </a:t>
                </a:r>
              </a:p>
              <a:p>
                <a:endParaRPr lang="en-US" sz="22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b="0" u="sng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Approximation:</a:t>
                </a:r>
                <a:r>
                  <a:rPr lang="en-US" sz="22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𝒩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⋄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u="sng" dirty="0" smtClean="0"/>
                  <a:t>Markov conditions:</a:t>
                </a:r>
                <a:r>
                  <a:rPr lang="en-US" sz="22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1≤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−1</m:t>
                    </m:r>
                  </m:oMath>
                </a14:m>
                <a:r>
                  <a:rPr lang="en-US" sz="2200" dirty="0" smtClean="0"/>
                  <a:t> and for all choices of channels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∈{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200" dirty="0" smtClean="0"/>
                  <a:t>,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𝒩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∘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∘⋯∘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latin typeface="Cambria Math" charset="0"/>
                      </a:rPr>
                      <m:t>↔</m:t>
                    </m:r>
                    <m:sSubSup>
                      <m:sSubSup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200" i="1" dirty="0">
                            <a:latin typeface="Cambria Math" charset="0"/>
                          </a:rPr>
                          <m:t>𝑘</m:t>
                        </m:r>
                        <m:r>
                          <a:rPr lang="en-US" sz="2200" i="1" dirty="0">
                            <a:latin typeface="Cambria Math" charset="0"/>
                          </a:rPr>
                          <m:t>−1</m:t>
                        </m:r>
                      </m:sup>
                    </m:sSubSup>
                    <m:r>
                      <a:rPr lang="en-US" sz="2200" i="1" dirty="0">
                        <a:latin typeface="Cambria Math" charset="0"/>
                      </a:rPr>
                      <m:t>𝐸</m:t>
                    </m:r>
                    <m:r>
                      <a:rPr lang="en-US" sz="2200" i="1" dirty="0">
                        <a:latin typeface="Cambria Math" charset="0"/>
                      </a:rPr>
                      <m:t>↔</m:t>
                    </m:r>
                    <m:sSubSup>
                      <m:sSubSup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dirty="0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200" i="1" dirty="0">
                            <a:latin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 smtClean="0"/>
                  <a:t>,</a:t>
                </a:r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/>
                  <a:t>t</a:t>
                </a:r>
                <a:r>
                  <a:rPr lang="en-US" sz="2200" dirty="0" smtClean="0"/>
                  <a:t>hen </a:t>
                </a:r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′+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′′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 dirty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inf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200" i="1" dirty="0">
                                          <a:latin typeface="Cambria Math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b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sz="2200" i="1" dirty="0">
                          <a:latin typeface="Cambria Math" charset="0"/>
                        </a:rPr>
                        <m:t> 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−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𝑛𝑂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24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200" b="0" i="1" dirty="0" smtClean="0">
                          <a:latin typeface="Cambria Math" charset="0"/>
                        </a:rPr>
                        <m:t>−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b="0" i="1" dirty="0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 dirty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200" i="1" dirty="0">
                                          <a:latin typeface="Cambria Math" charset="0"/>
                                        </a:rPr>
                                        <m:t>24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4258282"/>
              </a:xfrm>
              <a:prstGeom prst="rect">
                <a:avLst/>
              </a:prstGeom>
              <a:blipFill rotWithShape="0">
                <a:blip r:embed="rId2"/>
                <a:stretch>
                  <a:fillRect l="-695" t="-85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38200" y="6118730"/>
            <a:ext cx="2898779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Smoothing error </a:t>
            </a:r>
            <a:r>
              <a:rPr lang="en-US" smtClean="0">
                <a:solidFill>
                  <a:srgbClr val="C00000"/>
                </a:solidFill>
              </a:rPr>
              <a:t>is arbitrary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2287590" y="5053182"/>
            <a:ext cx="0" cy="106554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20694" y="5723474"/>
            <a:ext cx="2898779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Entropy loss per round is poor </a:t>
            </a:r>
            <a:r>
              <a:rPr lang="en-US" smtClean="0">
                <a:solidFill>
                  <a:srgbClr val="C00000"/>
                </a:solidFill>
              </a:rPr>
              <a:t>due to </a:t>
            </a:r>
            <a:r>
              <a:rPr lang="en-US" dirty="0" smtClean="0">
                <a:solidFill>
                  <a:srgbClr val="C00000"/>
                </a:solidFill>
              </a:rPr>
              <a:t>bad bound for </a:t>
            </a:r>
            <a:r>
              <a:rPr lang="en-US" smtClean="0">
                <a:solidFill>
                  <a:srgbClr val="C00000"/>
                </a:solidFill>
              </a:rPr>
              <a:t>channel divergence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H="1" flipV="1">
            <a:off x="8270083" y="5207000"/>
            <a:ext cx="1" cy="5164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43801" y="1881289"/>
            <a:ext cx="2898779" cy="9233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Need the size of the side information to be bounded- is necessary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533900" y="2092830"/>
            <a:ext cx="3009901" cy="25012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Rényi</a:t>
            </a:r>
            <a:r>
              <a:rPr lang="en-US" sz="4000" dirty="0"/>
              <a:t> entropies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47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a typeface="Corbel" charset="0"/>
                    <a:cs typeface="Corbe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charset="0"/>
                        <a:ea typeface="Corbel" charset="0"/>
                        <a:cs typeface="Corbel" charset="0"/>
                      </a:rPr>
                      <m:t>𝛼</m:t>
                    </m:r>
                    <m:r>
                      <a:rPr lang="de-DE" sz="2400" i="1" dirty="0">
                        <a:latin typeface="Cambria Math" charset="0"/>
                        <a:ea typeface="Corbel" charset="0"/>
                        <a:cs typeface="Corbel" charset="0"/>
                      </a:rPr>
                      <m:t>∈ </m:t>
                    </m:r>
                    <m:d>
                      <m:dPr>
                        <m:begChr m:val="["/>
                        <m:ctrlPr>
                          <a:rPr lang="de-DE" sz="2400" i="1" dirty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de-DE" sz="2400" i="1" dirty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400" i="1" dirty="0">
                            <a:latin typeface="Cambria Math" charset="0"/>
                            <a:ea typeface="Corbel" charset="0"/>
                            <a:cs typeface="Corbel" charset="0"/>
                          </a:rPr>
                          <m:t>, 1</m:t>
                        </m:r>
                      </m:e>
                    </m:d>
                    <m:r>
                      <a:rPr lang="de-DE" sz="2400" i="1" dirty="0">
                        <a:latin typeface="Cambria Math" charset="0"/>
                        <a:ea typeface="Corbel" charset="0"/>
                        <a:cs typeface="Corbel" charset="0"/>
                      </a:rPr>
                      <m:t>∪(1, ∞]</m:t>
                    </m:r>
                  </m:oMath>
                </a14:m>
                <a:r>
                  <a:rPr lang="en-US" sz="2400" dirty="0">
                    <a:ea typeface="Corbel" charset="0"/>
                    <a:cs typeface="Corbel" charset="0"/>
                  </a:rPr>
                  <a:t>, the </a:t>
                </a:r>
                <a:r>
                  <a:rPr lang="en-US" sz="2400" dirty="0" smtClean="0">
                    <a:ea typeface="Corbel" charset="0"/>
                    <a:cs typeface="Corbel" charset="0"/>
                  </a:rPr>
                  <a:t>(</a:t>
                </a:r>
                <a:r>
                  <a:rPr lang="en-US" sz="2400" dirty="0" err="1">
                    <a:ea typeface="Corbel" charset="0"/>
                    <a:cs typeface="Corbel" charset="0"/>
                  </a:rPr>
                  <a:t>o</a:t>
                </a:r>
                <a:r>
                  <a:rPr lang="en-US" sz="2400" dirty="0" err="1" smtClean="0">
                    <a:ea typeface="Corbel" charset="0"/>
                    <a:cs typeface="Corbel" charset="0"/>
                  </a:rPr>
                  <a:t>ptimised</a:t>
                </a:r>
                <a:r>
                  <a:rPr lang="en-US" sz="2400" dirty="0">
                    <a:ea typeface="Corbel" charset="0"/>
                    <a:cs typeface="Corbel" charset="0"/>
                  </a:rPr>
                  <a:t>) </a:t>
                </a:r>
                <a:r>
                  <a:rPr lang="en-US" sz="2400" dirty="0" smtClean="0">
                    <a:ea typeface="Corbel" charset="0"/>
                    <a:cs typeface="Corbel" charset="0"/>
                  </a:rPr>
                  <a:t>sandwiched </a:t>
                </a:r>
                <a:r>
                  <a:rPr lang="en-US" sz="2400" dirty="0" err="1">
                    <a:ea typeface="Corbel" charset="0"/>
                    <a:cs typeface="Corbel" charset="0"/>
                  </a:rPr>
                  <a:t>Rényi</a:t>
                </a:r>
                <a:r>
                  <a:rPr lang="en-US" sz="2400" dirty="0">
                    <a:ea typeface="Corbel" charset="0"/>
                    <a:cs typeface="Corbel" charset="0"/>
                  </a:rPr>
                  <a:t> entropy is defined </a:t>
                </a:r>
                <a:r>
                  <a:rPr lang="en-US" sz="2400" dirty="0" smtClean="0">
                    <a:ea typeface="Corbel" charset="0"/>
                    <a:cs typeface="Corbel" charset="0"/>
                  </a:rPr>
                  <a:t>as:</a:t>
                </a:r>
                <a:endParaRPr lang="en-US" sz="2400" dirty="0">
                  <a:ea typeface="Corbel" charset="0"/>
                  <a:cs typeface="Corbel" charset="0"/>
                </a:endParaRPr>
              </a:p>
              <a:p>
                <a:endParaRPr lang="en-US" sz="2400" dirty="0"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𝜌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Corbel" charset="0"/>
                          <a:cs typeface="Corbel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400">
                              <a:ea typeface="Corbel" charset="0"/>
                              <a:cs typeface="Corbel" charset="0"/>
                            </a:rPr>
                            <m:t>su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ea typeface="Corbel" charset="0"/>
                                  <a:cs typeface="Corbel" charset="0"/>
                                </a:rPr>
                                <m:t>p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  <m:f>
                            <m:fPr>
                              <m:ctrlPr>
                                <a:rPr lang="bg-BG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𝛼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400">
                              <a:ea typeface="Corbel" charset="0"/>
                              <a:cs typeface="Corbel" charset="0"/>
                            </a:rPr>
                            <m:t>tr</m:t>
                          </m:r>
                        </m:e>
                      </m:func>
                      <m:sSup>
                        <m:sSupPr>
                          <m:ctrlP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𝐵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bg-BG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𝐵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bg-BG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𝛼</m:t>
                          </m:r>
                        </m:sup>
                      </m:sSup>
                      <m:r>
                        <a:rPr lang="en-US" sz="240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ea typeface="Corbel" charset="0"/>
                  <a:cs typeface="Corbel" charset="0"/>
                </a:endParaRPr>
              </a:p>
              <a:p>
                <a:endParaRPr lang="en-US" sz="2400" dirty="0">
                  <a:ea typeface="Corbel" charset="0"/>
                  <a:cs typeface="Corbel" charset="0"/>
                </a:endParaRPr>
              </a:p>
              <a:p>
                <a:r>
                  <a:rPr lang="en-US" sz="2400" dirty="0">
                    <a:ea typeface="Corbel" charset="0"/>
                    <a:cs typeface="Corbel" charset="0"/>
                  </a:rPr>
                  <a:t>for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ea typeface="Corbel" charset="0"/>
                    <a:cs typeface="Corbel" charset="0"/>
                  </a:rPr>
                  <a:t> is density operator</a:t>
                </a:r>
                <a:r>
                  <a:rPr lang="de-DE" sz="2400" dirty="0" smtClean="0">
                    <a:ea typeface="Corbel" charset="0"/>
                    <a:cs typeface="Corbel" charset="0"/>
                  </a:rPr>
                  <a:t>.</a:t>
                </a:r>
              </a:p>
              <a:p>
                <a:endParaRPr lang="de-DE" sz="2400" dirty="0">
                  <a:ea typeface="Corbel" charset="0"/>
                  <a:cs typeface="Corbel" charset="0"/>
                </a:endParaRPr>
              </a:p>
              <a:p>
                <a:r>
                  <a:rPr lang="de-DE" sz="2400" dirty="0" smtClean="0">
                    <a:ea typeface="Corbel" charset="0"/>
                    <a:cs typeface="Corbel" charset="0"/>
                  </a:rPr>
                  <a:t>These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charset="0"/>
                        <a:ea typeface="Corbel" charset="0"/>
                        <a:cs typeface="Corbel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ea typeface="Corbel" charset="0"/>
                    <a:cs typeface="Corbel" charset="0"/>
                  </a:rPr>
                  <a:t>-</a:t>
                </a:r>
                <a:r>
                  <a:rPr lang="en-US" sz="2400" dirty="0" err="1" smtClean="0">
                    <a:ea typeface="Corbel" charset="0"/>
                    <a:cs typeface="Corbel" charset="0"/>
                  </a:rPr>
                  <a:t>Rényi</a:t>
                </a:r>
                <a:r>
                  <a:rPr lang="en-US" sz="2400" dirty="0" smtClean="0">
                    <a:ea typeface="Corbel" charset="0"/>
                    <a:cs typeface="Corbel" charset="0"/>
                  </a:rPr>
                  <a:t> conditional entropies interpolate between min-entropy and the von-Neumann entropy and help produce tight bounds.</a:t>
                </a:r>
                <a:endParaRPr lang="de-DE" sz="2400" dirty="0"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476593"/>
              </a:xfrm>
              <a:prstGeom prst="rect">
                <a:avLst/>
              </a:prstGeom>
              <a:blipFill rotWithShape="0">
                <a:blip r:embed="rId2"/>
                <a:stretch>
                  <a:fillRect l="-928" t="-17018" r="-232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</a:t>
            </a:r>
            <a:r>
              <a:rPr lang="en-US" sz="4000" dirty="0" err="1" smtClean="0"/>
              <a:t>ldr</a:t>
            </a:r>
            <a:r>
              <a:rPr lang="en-US" sz="4000" dirty="0" smtClean="0"/>
              <a:t>; triangle inequality: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006600" y="1123950"/>
            <a:ext cx="2616200" cy="523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03800" y="4324350"/>
                <a:ext cx="5842000" cy="11421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𝑔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00" y="4324350"/>
                <a:ext cx="5842000" cy="11421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3800" y="2278724"/>
                <a:ext cx="5842000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 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𝜂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𝜂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𝜎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00" y="2278724"/>
                <a:ext cx="5842000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209" b="-1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5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Coming soon</a:t>
            </a:r>
            <a:r>
              <a:rPr lang="mr-IN" sz="40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295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/>
                  <a:t>This does not work:</a:t>
                </a:r>
                <a:endParaRPr lang="en-US" sz="2200" b="0" i="1" dirty="0" smtClean="0">
                  <a:solidFill>
                    <a:srgbClr val="FF00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≳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 −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small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rgbClr val="C00000"/>
                  </a:solidFill>
                </a:endParaRPr>
              </a:p>
              <a:p>
                <a:endParaRPr lang="en-US" sz="2200" dirty="0" smtClean="0">
                  <a:solidFill>
                    <a:srgbClr val="C00000"/>
                  </a:solidFill>
                </a:endParaRPr>
              </a:p>
              <a:p>
                <a:r>
                  <a:rPr lang="en-US" sz="2200" b="0" dirty="0" smtClean="0">
                    <a:solidFill>
                      <a:schemeClr val="bg1"/>
                    </a:solidFill>
                  </a:rPr>
                  <a:t>But this does: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↓,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↓, </m:t>
                                  </m:r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 −</m:t>
                      </m:r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bg1"/>
                          </a:solidFill>
                          <a:latin typeface="Cambria Math" charset="0"/>
                        </a:rPr>
                        <m:t>small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956322"/>
              </a:xfrm>
              <a:prstGeom prst="rect">
                <a:avLst/>
              </a:prstGeom>
              <a:blipFill rotWithShape="0">
                <a:blip r:embed="rId2"/>
                <a:stretch>
                  <a:fillRect l="-754" t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3561969" y="1847027"/>
            <a:ext cx="369669" cy="170497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40630" y="3012259"/>
            <a:ext cx="1012346" cy="694857"/>
            <a:chOff x="3469806" y="3217435"/>
            <a:chExt cx="1012346" cy="694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 rot="5400000">
                  <a:off x="3399376" y="3287865"/>
                  <a:ext cx="694857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</m:oMath>
                    </m:oMathPara>
                  </a14:m>
                  <a:endParaRPr lang="en-US" sz="3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399376" y="3287865"/>
                  <a:ext cx="694857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87295" y="3322125"/>
                  <a:ext cx="69485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(1)</m:t>
                        </m:r>
                      </m:oMath>
                    </m:oMathPara>
                  </a14:m>
                  <a:endParaRPr 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295" y="3322125"/>
                  <a:ext cx="694857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77" r="-15789" b="-16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94315" y="4655128"/>
                <a:ext cx="4600285" cy="913455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−1/2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𝐴𝐵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−1/2</m:t>
                                  </m:r>
                                </m:sup>
                              </m:sSubSup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=−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classically)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315" y="4655128"/>
                <a:ext cx="4600285" cy="913455"/>
              </a:xfrm>
              <a:prstGeom prst="rect">
                <a:avLst/>
              </a:prstGeom>
              <a:blipFill rotWithShape="0">
                <a:blip r:embed="rId5"/>
                <a:stretch>
                  <a:fillRect l="-1321" t="-46053" r="-5680" b="-40132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8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Coming soon</a:t>
            </a:r>
            <a:r>
              <a:rPr lang="mr-IN" sz="40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295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/>
                  <a:t>This does not work:</a:t>
                </a:r>
                <a:endParaRPr lang="en-US" sz="2200" b="0" i="1" dirty="0" smtClean="0">
                  <a:solidFill>
                    <a:srgbClr val="FF00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≳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 −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small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rgbClr val="C00000"/>
                  </a:solidFill>
                </a:endParaRPr>
              </a:p>
              <a:p>
                <a:endParaRPr lang="en-US" sz="2200" dirty="0" smtClean="0">
                  <a:solidFill>
                    <a:srgbClr val="C00000"/>
                  </a:solidFill>
                </a:endParaRPr>
              </a:p>
              <a:p>
                <a:r>
                  <a:rPr lang="en-US" sz="2200" b="0" dirty="0" smtClean="0"/>
                  <a:t>But this does: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↓,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↓, 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 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tx1"/>
                          </a:solidFill>
                          <a:latin typeface="Cambria Math" charset="0"/>
                        </a:rPr>
                        <m:t>small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956322"/>
              </a:xfrm>
              <a:prstGeom prst="rect">
                <a:avLst/>
              </a:prstGeom>
              <a:blipFill rotWithShape="0">
                <a:blip r:embed="rId2"/>
                <a:stretch>
                  <a:fillRect l="-754" t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3561969" y="1847027"/>
            <a:ext cx="369669" cy="170497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40630" y="3012259"/>
            <a:ext cx="1012346" cy="694857"/>
            <a:chOff x="3469806" y="3217435"/>
            <a:chExt cx="1012346" cy="694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 rot="5400000">
                  <a:off x="3399376" y="3287865"/>
                  <a:ext cx="694857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</m:oMath>
                    </m:oMathPara>
                  </a14:m>
                  <a:endParaRPr lang="en-US" sz="3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399376" y="3287865"/>
                  <a:ext cx="694857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87295" y="3322125"/>
                  <a:ext cx="69485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(1)</m:t>
                        </m:r>
                      </m:oMath>
                    </m:oMathPara>
                  </a14:m>
                  <a:endParaRPr 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295" y="3322125"/>
                  <a:ext cx="694857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77" r="-15789" b="-16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41045" y="2529597"/>
                <a:ext cx="2330245" cy="382675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0" u="sng" dirty="0" smtClean="0">
                    <a:solidFill>
                      <a:srgbClr val="C00000"/>
                    </a:solidFill>
                  </a:rPr>
                  <a:t>Counter-example from before:</a:t>
                </a:r>
              </a:p>
              <a:p>
                <a:r>
                  <a:rPr lang="en-US" sz="2000" b="0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𝑃</m:t>
                        </m:r>
                      </m:e>
                      <m:sub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such that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𝐵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𝑅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000" b="0" dirty="0" smtClean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is a random bit string, else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b="0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endParaRPr lang="en-US" sz="2000" b="0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𝐿𝐻𝑆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≈0</m:t>
                    </m:r>
                  </m:oMath>
                </a14:m>
                <a:r>
                  <a:rPr lang="en-US" sz="2000" b="0" dirty="0" smtClean="0">
                    <a:solidFill>
                      <a:srgbClr val="C00000"/>
                    </a:solidFill>
                  </a:rPr>
                  <a:t>;</a:t>
                </a:r>
              </a:p>
              <a:p>
                <a:r>
                  <a:rPr lang="en-US" sz="2000" b="0" dirty="0" smtClean="0">
                    <a:solidFill>
                      <a:srgbClr val="C00000"/>
                    </a:solidFill>
                  </a:rPr>
                  <a:t>and each term on the RHS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≈0</m:t>
                    </m:r>
                  </m:oMath>
                </a14:m>
                <a:r>
                  <a:rPr lang="en-US" sz="2000" b="0" dirty="0" smtClean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045" y="2529597"/>
                <a:ext cx="2330245" cy="3826753"/>
              </a:xfrm>
              <a:prstGeom prst="rect">
                <a:avLst/>
              </a:prstGeom>
              <a:blipFill rotWithShape="0">
                <a:blip r:embed="rId6"/>
                <a:stretch>
                  <a:fillRect l="-2332" t="-792" b="-158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94315" y="4655128"/>
                <a:ext cx="4600285" cy="913455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0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−1/2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𝐴𝐵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−1/2</m:t>
                                  </m:r>
                                </m:sup>
                              </m:sSubSup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=−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classically)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315" y="4655128"/>
                <a:ext cx="4600285" cy="913455"/>
              </a:xfrm>
              <a:prstGeom prst="rect">
                <a:avLst/>
              </a:prstGeom>
              <a:blipFill rotWithShape="0">
                <a:blip r:embed="rId7"/>
                <a:stretch>
                  <a:fillRect l="-1321" t="-46053" r="-5680" b="-40132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7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Coming soon: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Approx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EAT Part II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71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 dirty="0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200" i="1" dirty="0" smtClean="0">
                    <a:latin typeface="Cambria Math" charset="0"/>
                  </a:rPr>
                  <a:t> </a:t>
                </a:r>
                <a:r>
                  <a:rPr lang="en-US" sz="2200" dirty="0" smtClean="0">
                    <a:ea typeface="Corbel" charset="0"/>
                    <a:cs typeface="Corbel" charset="0"/>
                  </a:rPr>
                  <a:t>is an arbitrarily produced state, such that </a:t>
                </a:r>
                <a:r>
                  <a:rPr lang="en-US" sz="2200" dirty="0">
                    <a:ea typeface="Corbel" charset="0"/>
                    <a:cs typeface="Corbel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𝑘</m:t>
                    </m:r>
                  </m:oMath>
                </a14:m>
                <a:endParaRPr lang="en-US" sz="2200" i="1" dirty="0" smtClean="0">
                  <a:latin typeface="Cambria Math" charset="0"/>
                </a:endParaRPr>
              </a:p>
              <a:p>
                <a:endParaRPr lang="en-US" sz="22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200" i="1" dirty="0"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charset="0"/>
                            </a:rPr>
                            <m:t>≈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𝜖</m:t>
                          </m:r>
                        </m:sub>
                      </m:sSub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p>
                      </m:sSubSup>
                      <m:r>
                        <a:rPr lang="en-US" sz="220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200" i="1" dirty="0" smtClean="0">
                  <a:latin typeface="Cambria Math" charset="0"/>
                </a:endParaRPr>
              </a:p>
              <a:p>
                <a:endParaRPr lang="en-US" sz="2200" i="1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ea typeface="Corbel" charset="0"/>
                    <a:cs typeface="Corbel" charset="0"/>
                  </a:rPr>
                  <a:t>and every output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 satisfies the Markov chain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latin typeface="Cambria Math" charset="0"/>
                      </a:rPr>
                      <m:t>↔</m:t>
                    </m:r>
                    <m:sSubSup>
                      <m:sSubSup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200" i="1" dirty="0">
                            <a:latin typeface="Cambria Math" charset="0"/>
                          </a:rPr>
                          <m:t>𝑘</m:t>
                        </m:r>
                        <m:r>
                          <a:rPr lang="en-US" sz="2200" i="1" dirty="0">
                            <a:latin typeface="Cambria Math" charset="0"/>
                          </a:rPr>
                          <m:t>−1</m:t>
                        </m:r>
                      </m:sup>
                    </m:sSubSup>
                    <m:r>
                      <a:rPr lang="en-US" sz="2200" i="1" dirty="0">
                        <a:latin typeface="Cambria Math" charset="0"/>
                      </a:rPr>
                      <m:t>𝐸</m:t>
                    </m:r>
                    <m:r>
                      <a:rPr lang="en-US" sz="2200" i="1" dirty="0">
                        <a:latin typeface="Cambria Math" charset="0"/>
                      </a:rPr>
                      <m:t>↔</m:t>
                    </m:r>
                    <m:sSubSup>
                      <m:sSubSup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200" i="1" dirty="0">
                            <a:latin typeface="Cambria Math" charset="0"/>
                          </a:rPr>
                          <m:t>𝑘</m:t>
                        </m:r>
                        <m:r>
                          <a:rPr lang="en-US" sz="2200" i="1" dirty="0">
                            <a:latin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Corbel" charset="0"/>
                    <a:ea typeface="Corbel" charset="0"/>
                    <a:cs typeface="Corbel" charset="0"/>
                  </a:rPr>
                  <a:t>, then we have</a:t>
                </a:r>
                <a:endParaRPr lang="en-US" sz="2200" dirty="0">
                  <a:latin typeface="Corbel" charset="0"/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 dirty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inf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200" i="1" dirty="0">
                                          <a:latin typeface="Cambria Math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b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sz="2200" i="1" dirty="0">
                          <a:latin typeface="Cambria Math" charset="0"/>
                        </a:rPr>
                        <m:t> −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</a:rPr>
                        <m:t>small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715056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14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69994"/>
            <a:ext cx="1051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used the entropic triangle inequality to:</a:t>
            </a:r>
          </a:p>
          <a:p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</a:t>
            </a:r>
            <a:r>
              <a:rPr lang="en-US" sz="2200" dirty="0" smtClean="0"/>
              <a:t>reate a smooth min-entropy lower bound for approximately independent registers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an also create a “weak” approximate AEP– can we do better?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</a:t>
            </a:r>
            <a:r>
              <a:rPr lang="en-US" sz="2200" dirty="0" smtClean="0"/>
              <a:t>rovide a solution to the source correlation problem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</a:t>
            </a:r>
            <a:r>
              <a:rPr lang="en-US" sz="2200" dirty="0" smtClean="0"/>
              <a:t>reate an approximate entropy accumulation theorem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200" dirty="0" smtClean="0"/>
              <a:t>improve the channel divergence bounds/ rate loss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an we relax assumptions further?</a:t>
            </a:r>
          </a:p>
        </p:txBody>
      </p:sp>
    </p:spTree>
    <p:extLst>
      <p:ext uri="{BB962C8B-B14F-4D97-AF65-F5344CB8AC3E}">
        <p14:creationId xmlns:p14="http://schemas.microsoft.com/office/powerpoint/2010/main" val="771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801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801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186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1862498"/>
              </a:xfrm>
              <a:prstGeom prst="rect">
                <a:avLst/>
              </a:prstGeom>
              <a:blipFill rotWithShape="0">
                <a:blip r:embed="rId2"/>
                <a:stretch>
                  <a:fillRect l="-754" t="-2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2187718"/>
                <a:ext cx="10515600" cy="253389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Lemma: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satisfy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𝑋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𝒢</m:t>
                    </m:r>
                    <m:r>
                      <a:rPr lang="en-US" sz="2200" b="0" i="1" smtClean="0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𝒳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: </m:t>
                        </m:r>
                        <m:f>
                          <m:fPr>
                            <m:ctrlPr>
                              <a:rPr lang="bg-BG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≤1+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𝜖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s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atisfies: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𝒢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≥1−2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</m:e>
                      </m:ra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i="1" dirty="0"/>
                  <a:t>Proof: </a:t>
                </a:r>
                <a:r>
                  <a:rPr lang="en-US" sz="2200" dirty="0"/>
                  <a:t>Use the Markov inequality with the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Z</m:t>
                    </m:r>
                    <m:r>
                      <a:rPr lang="en-US" sz="22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X</m:t>
                    </m:r>
                    <m:r>
                      <a:rPr lang="en-US" sz="22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</m:d>
                          </m:den>
                        </m:f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  <a:ea typeface="Cambria Math" charset="0"/>
                        <a:cs typeface="Cambria Math" charset="0"/>
                      </a:rPr>
                      <m:t>X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∼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𝑋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2533899"/>
              </a:xfrm>
              <a:prstGeom prst="rect">
                <a:avLst/>
              </a:prstGeom>
              <a:blipFill rotWithShape="0">
                <a:blip r:embed="rId3"/>
                <a:stretch>
                  <a:fillRect l="-695" b="-358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258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Define “bad” sets: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</a:rPr>
                            <m:t> :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</a:rPr>
                            <m:t>&gt;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</m:rad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583271"/>
              </a:xfrm>
              <a:prstGeom prst="rect">
                <a:avLst/>
              </a:prstGeom>
              <a:blipFill rotWithShape="0">
                <a:blip r:embed="rId2"/>
                <a:stretch>
                  <a:fillRect l="-754" t="-21040" b="-20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187718"/>
                <a:ext cx="10515600" cy="63408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Lemma: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𝑋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  <m:r>
                      <a:rPr lang="en-US" sz="22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𝒢</m:t>
                    </m:r>
                    <m:r>
                      <a:rPr lang="en-US" sz="2200" b="0" i="1" smtClean="0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𝒳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: </m:t>
                        </m:r>
                        <m:f>
                          <m:fPr>
                            <m:ctrlPr>
                              <a:rPr lang="bg-BG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≤1+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𝜖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𝒢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≥1−2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</m:ra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634084"/>
              </a:xfrm>
              <a:prstGeom prst="rect">
                <a:avLst/>
              </a:prstGeom>
              <a:blipFill rotWithShape="0">
                <a:blip r:embed="rId3"/>
                <a:stretch>
                  <a:fillRect l="-695" b="-283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4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64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Define “bad” sets: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</a:rPr>
                            <m:t> :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</a:rPr>
                            <m:t>&gt;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</m:rad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sz="22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 :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&gt;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</m:rad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b="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By Lemma above: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)≤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200" b="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646319"/>
              </a:xfrm>
              <a:prstGeom prst="rect">
                <a:avLst/>
              </a:prstGeom>
              <a:blipFill rotWithShape="0">
                <a:blip r:embed="rId2"/>
                <a:stretch>
                  <a:fillRect l="-754" t="-14883" b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187718"/>
                <a:ext cx="10515600" cy="63408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Lemma: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𝑋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  <m:r>
                      <a:rPr lang="en-US" sz="22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𝒢</m:t>
                    </m:r>
                    <m:r>
                      <a:rPr lang="en-US" sz="2200" b="0" i="1" smtClean="0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𝒳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: </m:t>
                        </m:r>
                        <m:f>
                          <m:fPr>
                            <m:ctrlPr>
                              <a:rPr lang="bg-BG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≤1+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𝜖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𝒢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≥1−2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</m:ra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634084"/>
              </a:xfrm>
              <a:prstGeom prst="rect">
                <a:avLst/>
              </a:prstGeom>
              <a:blipFill rotWithShape="0">
                <a:blip r:embed="rId3"/>
                <a:stretch>
                  <a:fillRect l="-695" b="-283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4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Smooth max-relative entropy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61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The </a:t>
                </a:r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max-relative entropy between states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𝜌</m:t>
                    </m:r>
                  </m:oMath>
                </a14:m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 is defined as:</a:t>
                </a:r>
              </a:p>
              <a:p>
                <a:endParaRPr lang="en-US" sz="2400" dirty="0" smtClean="0">
                  <a:latin typeface="Corbel" charset="0"/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≔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inf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ℝ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𝜎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orbel" charset="0"/>
                                  <a:ea typeface="Corbel" charset="0"/>
                                  <a:cs typeface="Corbel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.</m:t>
                      </m:r>
                    </m:oMath>
                  </m:oMathPara>
                </a14:m>
                <a:endParaRPr lang="en-US" sz="2400" b="0" dirty="0" smtClean="0">
                  <a:latin typeface="Corbel" charset="0"/>
                  <a:ea typeface="Corbel" charset="0"/>
                  <a:cs typeface="Corbel" charset="0"/>
                </a:endParaRP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-smooth max-relative entropy between states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𝜌</m:t>
                    </m:r>
                  </m:oMath>
                </a14:m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orbel" charset="0"/>
                        <a:cs typeface="Corbel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 is defined as:</a:t>
                </a: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𝜖</m:t>
                          </m:r>
                        </m:sup>
                      </m:sSubSup>
                      <m:d>
                        <m:dPr>
                          <m:endChr m:val="|"/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𝜌</m:t>
                          </m:r>
                        </m:e>
                      </m:d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≔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inf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vi-VN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𝜌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vi-VN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||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r>
                  <a:rPr lang="en-US" sz="2400" dirty="0"/>
                  <a:t>where the optimization is over states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400" dirty="0"/>
                  <a:t> which are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dirty="0"/>
                  <a:t> close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400" dirty="0"/>
                  <a:t> (in purified distance).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618748"/>
              </a:xfrm>
              <a:prstGeom prst="rect">
                <a:avLst/>
              </a:prstGeom>
              <a:blipFill rotWithShape="0">
                <a:blip r:embed="rId2"/>
                <a:stretch>
                  <a:fillRect l="-928" t="-1180" r="-1449" b="-3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144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0" dirty="0" smtClean="0"/>
                  <a:t>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smtClean="0">
                        <a:latin typeface="Cambria Math" charset="0"/>
                      </a:rPr>
                      <m:t>BadCnt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=#{</m:t>
                    </m:r>
                    <m:r>
                      <a:rPr lang="en-US" sz="2200" b="0" i="1" smtClean="0">
                        <a:latin typeface="Cambria Math" charset="0"/>
                      </a:rPr>
                      <m:t>𝑘</m:t>
                    </m:r>
                    <m:r>
                      <a:rPr lang="en-US" sz="2200" b="0" i="1" smtClean="0">
                        <a:latin typeface="Cambria Math" charset="0"/>
                      </a:rPr>
                      <m:t> :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200" b="0" dirty="0" smtClean="0"/>
                  <a:t>. </a:t>
                </a:r>
              </a:p>
              <a:p>
                <a:endParaRPr lang="en-US" sz="2200" dirty="0"/>
              </a:p>
              <a:p>
                <a:r>
                  <a:rPr lang="en-US" sz="2200" b="0" dirty="0" smtClean="0"/>
                  <a:t>Actually, </a:t>
                </a:r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</a:rPr>
                        <m:t>BadCnt</m:t>
                      </m:r>
                      <m:r>
                        <a:rPr lang="en-US" sz="22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b="0" dirty="0" smtClean="0"/>
              </a:p>
              <a:p>
                <a:endParaRPr lang="en-US" sz="2200" b="0" dirty="0" smtClean="0"/>
              </a:p>
              <a:p>
                <a:r>
                  <a:rPr lang="en-US" sz="2200" b="0" dirty="0" smtClean="0"/>
                  <a:t>In particular,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E</m:t>
                    </m:r>
                    <m:r>
                      <a:rPr lang="en-US" sz="2200" b="0" i="0" smtClean="0">
                        <a:latin typeface="Cambria Math" charset="0"/>
                      </a:rPr>
                      <m:t>(</m:t>
                    </m:r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BadCnt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charset="0"/>
                      </a:rPr>
                      <m:t>)</m:t>
                    </m:r>
                    <m:r>
                      <a:rPr lang="en-US" sz="2200" b="0" i="1" smtClean="0">
                        <a:latin typeface="Cambria Math" charset="0"/>
                      </a:rPr>
                      <m:t>≤2</m:t>
                    </m:r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200" b="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144724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108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187718"/>
                <a:ext cx="10515600" cy="47448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/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&gt;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</m:rad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)≤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474489"/>
              </a:xfrm>
              <a:prstGeom prst="rect">
                <a:avLst/>
              </a:prstGeom>
              <a:blipFill rotWithShape="0">
                <a:blip r:embed="rId3"/>
                <a:stretch>
                  <a:fillRect l="-695" t="-48750" b="-2875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2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97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b="0" dirty="0" smtClean="0"/>
                  <a:t>Using Markov inequality, </a:t>
                </a:r>
              </a:p>
              <a:p>
                <a:endParaRPr lang="en-US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>
                              <a:latin typeface="Cambria Math" charset="0"/>
                            </a:rPr>
                            <m:t>BadCnt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&gt;2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1/4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</a:rPr>
                            <m:t>1/4</m:t>
                          </m:r>
                        </m:sup>
                      </m:sSup>
                    </m:oMath>
                  </m:oMathPara>
                </a14:m>
                <a:endParaRPr lang="en-US" sz="2200" b="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Define the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  <m:r>
                      <a:rPr lang="en-US" sz="2200" b="0" i="1" smtClean="0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200">
                            <a:latin typeface="Cambria Math" charset="0"/>
                          </a:rPr>
                          <m:t>BadCnt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b="0" i="1" smtClean="0">
                            <a:latin typeface="Cambria Math" charset="0"/>
                          </a:rPr>
                          <m:t>≤2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1/4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 smtClean="0"/>
                  <a:t>, so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≥1−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2200" dirty="0" smtClean="0"/>
                  <a:t>. </a:t>
                </a:r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979359"/>
              </a:xfrm>
              <a:prstGeom prst="rect">
                <a:avLst/>
              </a:prstGeom>
              <a:blipFill rotWithShape="0">
                <a:blip r:embed="rId2"/>
                <a:stretch>
                  <a:fillRect l="-754" t="-1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187718"/>
                <a:ext cx="10515600" cy="81689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Useful stuff: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&gt;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</m:rad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/>
                  <a:t> 	</a:t>
                </a: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BadCnt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=#{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 :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E</m:t>
                    </m:r>
                    <m:r>
                      <a:rPr lang="en-US" sz="2200">
                        <a:latin typeface="Cambria Math" charset="0"/>
                      </a:rPr>
                      <m:t>(</m:t>
                    </m:r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BadCnt</m:t>
                    </m:r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)</m:t>
                    </m:r>
                    <m:r>
                      <a:rPr lang="en-US" sz="2200" i="1">
                        <a:latin typeface="Cambria Math" charset="0"/>
                      </a:rPr>
                      <m:t>≤2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816890"/>
              </a:xfrm>
              <a:prstGeom prst="rect">
                <a:avLst/>
              </a:prstGeom>
              <a:blipFill rotWithShape="0">
                <a:blip r:embed="rId3"/>
                <a:stretch>
                  <a:fillRect l="-695" t="-28676" b="-1838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6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253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, we have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539606"/>
              </a:xfrm>
              <a:prstGeom prst="rect">
                <a:avLst/>
              </a:prstGeom>
              <a:blipFill rotWithShape="0">
                <a:blip r:embed="rId2"/>
                <a:stretch>
                  <a:fillRect l="-754" t="-21394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Useful stuff: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&gt;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</m:rad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/>
                  <a:t> 	</a:t>
                </a: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BadCnt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=#{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 :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}</m:t>
                    </m:r>
                  </m:oMath>
                </a14:m>
                <a:endParaRPr lang="en-US" sz="2200" i="1" dirty="0" smtClean="0">
                  <a:latin typeface="Cambria Math" charset="0"/>
                </a:endParaRP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𝑆</m:t>
                    </m:r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200">
                            <a:latin typeface="Cambria Math" charset="0"/>
                          </a:rPr>
                          <m:t>BadCnt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≤2</m:t>
                        </m:r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1/4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,</a:t>
                </a:r>
                <a:r>
                  <a:rPr lang="en-US" sz="2200" dirty="0" smtClean="0"/>
                  <a:t> and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≥1−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blipFill rotWithShape="0">
                <a:blip r:embed="rId3"/>
                <a:stretch>
                  <a:fillRect l="-695" t="-19024" b="-439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57816" y="4015733"/>
                <a:ext cx="7024384" cy="1906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=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: 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: 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16" y="4015733"/>
                <a:ext cx="7024384" cy="1906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10600" y="4005852"/>
                <a:ext cx="2199861" cy="1245406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to show,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it is sufficient to show 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005852"/>
                <a:ext cx="2199861" cy="1245406"/>
              </a:xfrm>
              <a:prstGeom prst="rect">
                <a:avLst/>
              </a:prstGeom>
              <a:blipFill rotWithShape="0">
                <a:blip r:embed="rId5"/>
                <a:stretch>
                  <a:fillRect l="-2204" t="-144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3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253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, we have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539606"/>
              </a:xfrm>
              <a:prstGeom prst="rect">
                <a:avLst/>
              </a:prstGeom>
              <a:blipFill rotWithShape="0">
                <a:blip r:embed="rId2"/>
                <a:stretch>
                  <a:fillRect l="-754" t="-21394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Useful stuff: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&gt;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</m:rad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/>
                  <a:t> 	</a:t>
                </a: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BadCnt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=#{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 :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}</m:t>
                    </m:r>
                  </m:oMath>
                </a14:m>
                <a:endParaRPr lang="en-US" sz="2200" i="1" dirty="0" smtClean="0">
                  <a:latin typeface="Cambria Math" charset="0"/>
                </a:endParaRP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𝑆</m:t>
                    </m:r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200">
                            <a:latin typeface="Cambria Math" charset="0"/>
                          </a:rPr>
                          <m:t>BadCnt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≤2</m:t>
                        </m:r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1/4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,</a:t>
                </a:r>
                <a:r>
                  <a:rPr lang="en-US" sz="2200" dirty="0" smtClean="0"/>
                  <a:t> and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≥1−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blipFill rotWithShape="0">
                <a:blip r:embed="rId3"/>
                <a:stretch>
                  <a:fillRect l="-695" t="-19024" b="-439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8926961" y="4679629"/>
            <a:ext cx="425389" cy="174295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6081583" y="4719024"/>
            <a:ext cx="425389" cy="174295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39431" y="5786669"/>
                <a:ext cx="1909690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31" y="5786669"/>
                <a:ext cx="1909690" cy="372410"/>
              </a:xfrm>
              <a:prstGeom prst="rect">
                <a:avLst/>
              </a:prstGeom>
              <a:blipFill rotWithShape="0">
                <a:blip r:embed="rId4"/>
                <a:stretch>
                  <a:fillRect t="-57377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841336" y="5789747"/>
                <a:ext cx="596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336" y="5789747"/>
                <a:ext cx="59663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57816" y="4015733"/>
                <a:ext cx="7024384" cy="1906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=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: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: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16" y="4015733"/>
                <a:ext cx="7024384" cy="1906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4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35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, we have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: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353371"/>
              </a:xfrm>
              <a:prstGeom prst="rect">
                <a:avLst/>
              </a:prstGeom>
              <a:blipFill rotWithShape="0">
                <a:blip r:embed="rId2"/>
                <a:stretch>
                  <a:fillRect l="-754" t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Useful stuff: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&gt;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</m:rad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/>
                  <a:t> 	</a:t>
                </a: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BadCnt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=#{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 :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}</m:t>
                    </m:r>
                  </m:oMath>
                </a14:m>
                <a:endParaRPr lang="en-US" sz="2200" i="1" dirty="0" smtClean="0">
                  <a:latin typeface="Cambria Math" charset="0"/>
                </a:endParaRP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𝑆</m:t>
                    </m:r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200">
                            <a:latin typeface="Cambria Math" charset="0"/>
                          </a:rPr>
                          <m:t>BadCnt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≤2</m:t>
                        </m:r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1/4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,</a:t>
                </a:r>
                <a:r>
                  <a:rPr lang="en-US" sz="2200" dirty="0" smtClean="0"/>
                  <a:t> and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≥1−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blipFill rotWithShape="0">
                <a:blip r:embed="rId3"/>
                <a:stretch>
                  <a:fillRect l="-695" t="-19024" b="-439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10600" y="4005852"/>
                <a:ext cx="2199861" cy="120032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Note that this is like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bound – information theoretic distance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005852"/>
                <a:ext cx="219986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204" t="-2000" b="-60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495800" y="4616245"/>
            <a:ext cx="4114800" cy="5899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35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, we have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: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𝑎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353371"/>
              </a:xfrm>
              <a:prstGeom prst="rect">
                <a:avLst/>
              </a:prstGeom>
              <a:blipFill rotWithShape="0">
                <a:blip r:embed="rId2"/>
                <a:stretch>
                  <a:fillRect l="-754" t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Useful stuff: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&gt;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</m:rad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/>
                  <a:t> 	</a:t>
                </a: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BadCnt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=#{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 :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}</m:t>
                    </m:r>
                  </m:oMath>
                </a14:m>
                <a:endParaRPr lang="en-US" sz="2200" i="1" dirty="0" smtClean="0">
                  <a:latin typeface="Cambria Math" charset="0"/>
                </a:endParaRP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𝑆</m:t>
                    </m:r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200">
                            <a:latin typeface="Cambria Math" charset="0"/>
                          </a:rPr>
                          <m:t>BadCnt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≤2</m:t>
                        </m:r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1/4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,</a:t>
                </a:r>
                <a:r>
                  <a:rPr lang="en-US" sz="2200" dirty="0" smtClean="0"/>
                  <a:t> and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≥1−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blipFill rotWithShape="0">
                <a:blip r:embed="rId3"/>
                <a:stretch>
                  <a:fillRect l="-695" t="-19024" b="-439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1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35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, we have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: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𝑚𝑖𝑛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353371"/>
              </a:xfrm>
              <a:prstGeom prst="rect">
                <a:avLst/>
              </a:prstGeom>
              <a:blipFill rotWithShape="0">
                <a:blip r:embed="rId2"/>
                <a:stretch>
                  <a:fillRect l="-754" t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Useful stuff: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&gt;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</m:rad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/>
                  <a:t> 	</a:t>
                </a: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BadCnt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=#{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 :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}</m:t>
                    </m:r>
                  </m:oMath>
                </a14:m>
                <a:endParaRPr lang="en-US" sz="2200" i="1" dirty="0" smtClean="0">
                  <a:latin typeface="Cambria Math" charset="0"/>
                </a:endParaRP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𝑆</m:t>
                    </m:r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200">
                            <a:latin typeface="Cambria Math" charset="0"/>
                          </a:rPr>
                          <m:t>BadCnt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≤2</m:t>
                        </m:r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1/4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,</a:t>
                </a:r>
                <a:r>
                  <a:rPr lang="en-US" sz="2200" dirty="0" smtClean="0"/>
                  <a:t> and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≥1−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blipFill rotWithShape="0">
                <a:blip r:embed="rId3"/>
                <a:stretch>
                  <a:fillRect l="-695" t="-19024" b="-439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31356" y="4893555"/>
                <a:ext cx="2199861" cy="124630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1−2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1/4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such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charset="0"/>
                      </a:rPr>
                      <m:t>BadCnt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≤2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for 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356" y="4893555"/>
                <a:ext cx="2199861" cy="1246303"/>
              </a:xfrm>
              <a:prstGeom prst="rect">
                <a:avLst/>
              </a:prstGeom>
              <a:blipFill rotWithShape="0">
                <a:blip r:embed="rId4"/>
                <a:stretch>
                  <a:fillRect l="-2204" r="-3030" b="-628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6632294" y="5555848"/>
            <a:ext cx="2399062" cy="1388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Approximate independence: classical case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82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is such that for every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, we have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𝜖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1−2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1/4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b="0" dirty="0" smtClean="0"/>
              </a:p>
              <a:p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dirty="0" smtClean="0"/>
                  <a:t>The subnormal </a:t>
                </a:r>
                <a:r>
                  <a:rPr lang="en-US" sz="2200" dirty="0"/>
                  <a:t>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  <m:r>
                          <a:rPr lang="en-US" sz="2200" i="1">
                            <a:latin typeface="Cambria Math" charset="0"/>
                          </a:rPr>
                          <m:t> ∧ </m:t>
                        </m:r>
                        <m:r>
                          <a:rPr lang="en-US" sz="2200" i="1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 smtClean="0"/>
                  <a:t> satisfies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 −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2200" dirty="0" smtClean="0"/>
                  <a:t>. Thus,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p>
                            <m:sSup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1/4</m:t>
                              </m:r>
                            </m:sup>
                          </m:sSup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1/4</m:t>
                              </m:r>
                            </m:sup>
                          </m:sSup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 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829912"/>
              </a:xfrm>
              <a:prstGeom prst="rect">
                <a:avLst/>
              </a:prstGeom>
              <a:blipFill rotWithShape="0">
                <a:blip r:embed="rId2"/>
                <a:stretch>
                  <a:fillRect l="-754" t="-1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Useful stuff: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&gt;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</m:rad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/>
                  <a:t> 	</a:t>
                </a: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Cambria Math" charset="0"/>
                      </a:rPr>
                      <m:t>BadCnt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=#{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 :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}</m:t>
                    </m:r>
                  </m:oMath>
                </a14:m>
                <a:endParaRPr lang="en-US" sz="2200" i="1" dirty="0" smtClean="0">
                  <a:latin typeface="Cambria Math" charset="0"/>
                </a:endParaRPr>
              </a:p>
              <a:p>
                <a:r>
                  <a:rPr lang="en-US" sz="2200" dirty="0" smtClean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𝑆</m:t>
                    </m:r>
                    <m:r>
                      <a:rPr lang="en-US" sz="2200" i="1">
                        <a:latin typeface="Cambria Math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200">
                            <a:latin typeface="Cambria Math" charset="0"/>
                          </a:rPr>
                          <m:t>BadCnt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≤2</m:t>
                        </m:r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1/4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,</a:t>
                </a:r>
                <a:r>
                  <a:rPr lang="en-US" sz="2200" dirty="0" smtClean="0"/>
                  <a:t> and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≥1−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7718"/>
                <a:ext cx="10515600" cy="1235466"/>
              </a:xfrm>
              <a:prstGeom prst="rect">
                <a:avLst/>
              </a:prstGeom>
              <a:blipFill rotWithShape="0">
                <a:blip r:embed="rId3"/>
                <a:stretch>
                  <a:fillRect l="-695" t="-19024" b="-439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57147" y="3528779"/>
                <a:ext cx="3575714" cy="147829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rgbClr val="C00000"/>
                    </a:solidFill>
                  </a:rPr>
                  <a:t>I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nsights: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Need to get rid of some bad set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here)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On the remaining elements, not all rounds contribute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147" y="3528779"/>
                <a:ext cx="3575714" cy="1478290"/>
              </a:xfrm>
              <a:prstGeom prst="rect">
                <a:avLst/>
              </a:prstGeom>
              <a:blipFill rotWithShape="0">
                <a:blip r:embed="rId4"/>
                <a:stretch>
                  <a:fillRect l="-1358" t="-2041" r="-1188" b="-530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0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Approximation chains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40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For a </a:t>
                </a:r>
                <a:r>
                  <a:rPr lang="en-US" sz="2200" i="1" dirty="0" smtClean="0"/>
                  <a:t>(big</a:t>
                </a:r>
                <a:r>
                  <a:rPr lang="en-US" sz="2200" i="1" dirty="0"/>
                  <a:t>)</a:t>
                </a:r>
                <a:r>
                  <a:rPr lang="en-US" sz="2200" dirty="0" smtClean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, we define a sequence of states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r>
                          <a:rPr lang="en-US" sz="2200" b="0" i="1" smtClean="0">
                            <a:latin typeface="Cambria Math" charset="0"/>
                          </a:rPr>
                          <m:t>)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200" dirty="0" smtClean="0"/>
                  <a:t> as an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-approximation chain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if for every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charset="0"/>
                      </a:rPr>
                      <m:t>1</m:t>
                    </m:r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𝑘</m:t>
                    </m:r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200" dirty="0" smtClean="0"/>
                  <a:t>,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‖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𝜖</m:t>
                      </m:r>
                      <m:r>
                        <a:rPr lang="en-US" sz="2200" b="0" i="1" smtClean="0">
                          <a:latin typeface="Cambria Math" charset="0"/>
                        </a:rPr>
                        <m:t>,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/>
                  <a:t>t</a:t>
                </a:r>
                <a:r>
                  <a:rPr lang="en-US" sz="2200" dirty="0" smtClean="0"/>
                  <a:t>hat is, the partial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 can be approximated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200" dirty="0" smtClean="0"/>
                  <a:t>.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408562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46435" y="2319130"/>
                <a:ext cx="2199861" cy="132343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srgbClr val="C00000"/>
                    </a:solidFill>
                  </a:rPr>
                  <a:t>Notation: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denotes the registers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 ⋯,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35" y="2319130"/>
                <a:ext cx="2199861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2747" t="-181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3313044" y="2027583"/>
            <a:ext cx="5433391" cy="95326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Approximation chains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26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latin typeface="Cambria Math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1" i="1">
                                <a:latin typeface="Cambria Math" charset="0"/>
                              </a:rPr>
                              <m:t>𝝈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𝒌</m:t>
                                </m:r>
                              </m:sup>
                            </m:sSubSup>
                            <m:r>
                              <a:rPr lang="en-US" sz="2200" b="1" i="1">
                                <a:latin typeface="Cambria Math" charset="0"/>
                              </a:rPr>
                              <m:t>𝑩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</m:d>
                          </m:sup>
                        </m:sSubSup>
                        <m:r>
                          <a:rPr lang="en-US" sz="2200" b="1" i="1">
                            <a:latin typeface="Cambria Math" charset="0"/>
                          </a:rPr>
                          <m:t>)</m:t>
                        </m:r>
                      </m:e>
                      <m:sub>
                        <m:r>
                          <a:rPr lang="en-US" sz="2200" b="1" i="1">
                            <a:latin typeface="Cambria Math" charset="0"/>
                          </a:rPr>
                          <m:t>𝒌</m:t>
                        </m:r>
                        <m:r>
                          <a:rPr lang="en-US" sz="2200" b="1" i="1">
                            <a:latin typeface="Cambria Math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>
                            <a:latin typeface="Cambria Math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200" b="1" dirty="0"/>
                  <a:t> as an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charset="0"/>
                      </a:rPr>
                      <m:t>𝝐</m:t>
                    </m:r>
                  </m:oMath>
                </a14:m>
                <a:r>
                  <a:rPr lang="en-US" sz="2200" b="1" dirty="0"/>
                  <a:t>-approximation chain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charset="0"/>
                          </a:rPr>
                          <m:t>𝝆</m:t>
                        </m:r>
                      </m:e>
                      <m:sub>
                        <m:sSubSup>
                          <m:sSub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200" b="1" i="1">
                                <a:latin typeface="Cambria Math" charset="0"/>
                              </a:rPr>
                              <m:t>𝒏</m:t>
                            </m:r>
                          </m:sup>
                        </m:sSubSup>
                        <m:r>
                          <a:rPr lang="en-US" sz="2200" b="1" i="1">
                            <a:latin typeface="Cambria Math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2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charset="0"/>
                      </a:rPr>
                      <m:t> </m:t>
                    </m:r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𝑘</m:t>
                    </m:r>
                    <m:r>
                      <a:rPr lang="en-US" sz="22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200" b="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 Suppose, further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𝐻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≥</m:t>
                    </m:r>
                    <m:r>
                      <a:rPr lang="en-US" sz="22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200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𝑐</m:t>
                    </m:r>
                    <m:r>
                      <a:rPr lang="en-US" sz="22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200" dirty="0" smtClean="0"/>
                  <a:t>. Then, we have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𝐻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−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𝑐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𝜖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b="0" dirty="0" smtClean="0">
                  <a:solidFill>
                    <a:schemeClr val="bg1"/>
                  </a:solidFill>
                </a:endParaRPr>
              </a:p>
              <a:p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260462"/>
              </a:xfrm>
              <a:prstGeom prst="rect">
                <a:avLst/>
              </a:prstGeom>
              <a:blipFill rotWithShape="0">
                <a:blip r:embed="rId2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6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Approximation chains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26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latin typeface="Cambria Math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1" i="1">
                                <a:latin typeface="Cambria Math" charset="0"/>
                              </a:rPr>
                              <m:t>𝝈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𝒌</m:t>
                                </m:r>
                              </m:sup>
                            </m:sSubSup>
                            <m:r>
                              <a:rPr lang="en-US" sz="2200" b="1" i="1">
                                <a:latin typeface="Cambria Math" charset="0"/>
                              </a:rPr>
                              <m:t>𝑩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</m:d>
                          </m:sup>
                        </m:sSubSup>
                        <m:r>
                          <a:rPr lang="en-US" sz="2200" b="1" i="1">
                            <a:latin typeface="Cambria Math" charset="0"/>
                          </a:rPr>
                          <m:t>)</m:t>
                        </m:r>
                      </m:e>
                      <m:sub>
                        <m:r>
                          <a:rPr lang="en-US" sz="2200" b="1" i="1">
                            <a:latin typeface="Cambria Math" charset="0"/>
                          </a:rPr>
                          <m:t>𝒌</m:t>
                        </m:r>
                        <m:r>
                          <a:rPr lang="en-US" sz="2200" b="1" i="1">
                            <a:latin typeface="Cambria Math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>
                            <a:latin typeface="Cambria Math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200" b="1" dirty="0"/>
                  <a:t> as an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charset="0"/>
                      </a:rPr>
                      <m:t>𝝐</m:t>
                    </m:r>
                  </m:oMath>
                </a14:m>
                <a:r>
                  <a:rPr lang="en-US" sz="2200" b="1" dirty="0"/>
                  <a:t>-approximation chain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charset="0"/>
                          </a:rPr>
                          <m:t>𝝆</m:t>
                        </m:r>
                      </m:e>
                      <m:sub>
                        <m:sSubSup>
                          <m:sSub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200" b="1" i="1">
                                <a:latin typeface="Cambria Math" charset="0"/>
                              </a:rPr>
                              <m:t>𝒏</m:t>
                            </m:r>
                          </m:sup>
                        </m:sSubSup>
                        <m:r>
                          <a:rPr lang="en-US" sz="2200" b="1" i="1">
                            <a:latin typeface="Cambria Math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2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charset="0"/>
                      </a:rPr>
                      <m:t> </m:t>
                    </m:r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𝑘</m:t>
                    </m:r>
                    <m:r>
                      <a:rPr lang="en-US" sz="22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200" b="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 Suppose, further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𝐻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≥</m:t>
                    </m:r>
                    <m:r>
                      <a:rPr lang="en-US" sz="22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200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𝑐</m:t>
                    </m:r>
                    <m:r>
                      <a:rPr lang="en-US" sz="22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200" dirty="0" smtClean="0"/>
                  <a:t>. Then, we have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𝐻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 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𝑐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𝜖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b="0" dirty="0" smtClean="0">
                  <a:solidFill>
                    <a:schemeClr val="bg1"/>
                  </a:solidFill>
                </a:endParaRPr>
              </a:p>
              <a:p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260462"/>
              </a:xfrm>
              <a:prstGeom prst="rect">
                <a:avLst/>
              </a:prstGeom>
              <a:blipFill rotWithShape="0">
                <a:blip r:embed="rId2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7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Approximation chains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26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latin typeface="Cambria Math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1" i="1">
                                <a:latin typeface="Cambria Math" charset="0"/>
                              </a:rPr>
                              <m:t>𝝈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𝒌</m:t>
                                </m:r>
                              </m:sup>
                            </m:sSubSup>
                            <m:r>
                              <a:rPr lang="en-US" sz="2200" b="1" i="1">
                                <a:latin typeface="Cambria Math" charset="0"/>
                              </a:rPr>
                              <m:t>𝑩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</m:d>
                          </m:sup>
                        </m:sSubSup>
                        <m:r>
                          <a:rPr lang="en-US" sz="2200" b="1" i="1">
                            <a:latin typeface="Cambria Math" charset="0"/>
                          </a:rPr>
                          <m:t>)</m:t>
                        </m:r>
                      </m:e>
                      <m:sub>
                        <m:r>
                          <a:rPr lang="en-US" sz="2200" b="1" i="1">
                            <a:latin typeface="Cambria Math" charset="0"/>
                          </a:rPr>
                          <m:t>𝒌</m:t>
                        </m:r>
                        <m:r>
                          <a:rPr lang="en-US" sz="2200" b="1" i="1">
                            <a:latin typeface="Cambria Math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>
                            <a:latin typeface="Cambria Math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200" b="1" dirty="0"/>
                  <a:t> as an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charset="0"/>
                      </a:rPr>
                      <m:t>𝝐</m:t>
                    </m:r>
                  </m:oMath>
                </a14:m>
                <a:r>
                  <a:rPr lang="en-US" sz="2200" b="1" dirty="0"/>
                  <a:t>-approximation chain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charset="0"/>
                          </a:rPr>
                          <m:t>𝝆</m:t>
                        </m:r>
                      </m:e>
                      <m:sub>
                        <m:sSubSup>
                          <m:sSub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200" b="1" i="1">
                                <a:latin typeface="Cambria Math" charset="0"/>
                              </a:rPr>
                              <m:t>𝒏</m:t>
                            </m:r>
                          </m:sup>
                        </m:sSubSup>
                        <m:r>
                          <a:rPr lang="en-US" sz="2200" b="1" i="1">
                            <a:latin typeface="Cambria Math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2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charset="0"/>
                      </a:rPr>
                      <m:t> </m:t>
                    </m:r>
                    <m:r>
                      <a:rPr lang="en-US" sz="2200" b="0" i="1" smtClean="0">
                        <a:latin typeface="Cambria Math" charset="0"/>
                      </a:rPr>
                      <m:t>‖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 −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𝑘</m:t>
                    </m:r>
                    <m:r>
                      <a:rPr lang="en-US" sz="22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200" b="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 Suppose, further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𝐻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≥</m:t>
                    </m:r>
                    <m:r>
                      <a:rPr lang="en-US" sz="22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200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𝑐</m:t>
                    </m:r>
                    <m:r>
                      <a:rPr lang="en-US" sz="22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200" dirty="0" smtClean="0"/>
                  <a:t>. Then, we have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𝐻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 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</a:endParaRPr>
              </a:p>
              <a:p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260462"/>
              </a:xfrm>
              <a:prstGeom prst="rect">
                <a:avLst/>
              </a:prstGeom>
              <a:blipFill rotWithShape="0">
                <a:blip r:embed="rId2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2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8831</TotalTime>
  <Words>6713</Words>
  <Application>Microsoft Macintosh PowerPoint</Application>
  <PresentationFormat>Widescreen</PresentationFormat>
  <Paragraphs>612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Calibri</vt:lpstr>
      <vt:lpstr>Cambria Math</vt:lpstr>
      <vt:lpstr>Corbel</vt:lpstr>
      <vt:lpstr>Wingdings</vt:lpstr>
      <vt:lpstr>Arial</vt:lpstr>
      <vt:lpstr>Office Theme</vt:lpstr>
      <vt:lpstr>Smooth min-entropy lower bounds for approximation chains</vt:lpstr>
      <vt:lpstr>Min-entropy</vt:lpstr>
      <vt:lpstr>Smooth min-entropy</vt:lpstr>
      <vt:lpstr>Rényi entropies</vt:lpstr>
      <vt:lpstr>Smooth max-relative entropy</vt:lpstr>
      <vt:lpstr>Approximation chains</vt:lpstr>
      <vt:lpstr>Approximation chains</vt:lpstr>
      <vt:lpstr>Approximation chains</vt:lpstr>
      <vt:lpstr>Approximation chains</vt:lpstr>
      <vt:lpstr>Approximation chains</vt:lpstr>
      <vt:lpstr>Approximate independence</vt:lpstr>
      <vt:lpstr>Approximate independence: triangle inequality</vt:lpstr>
      <vt:lpstr>Entropic triangle inequality</vt:lpstr>
      <vt:lpstr>Entropic triangle inequality</vt:lpstr>
      <vt:lpstr>Entropic triangle inequality</vt:lpstr>
      <vt:lpstr>Approximate independence</vt:lpstr>
      <vt:lpstr>Approximate independence</vt:lpstr>
      <vt:lpstr>Approximate independence</vt:lpstr>
      <vt:lpstr>Approximate independence</vt:lpstr>
      <vt:lpstr>Approximate independence</vt:lpstr>
      <vt:lpstr>Approximate independence</vt:lpstr>
      <vt:lpstr>Approximate independence</vt:lpstr>
      <vt:lpstr>Approximate independence</vt:lpstr>
      <vt:lpstr>PoC security proofs</vt:lpstr>
      <vt:lpstr>Source correlations</vt:lpstr>
      <vt:lpstr>Approximate independence: applications</vt:lpstr>
      <vt:lpstr>Approximate independence: applications</vt:lpstr>
      <vt:lpstr>Approximate independence: applications</vt:lpstr>
      <vt:lpstr>Approximate entropy accumulation</vt:lpstr>
      <vt:lpstr>Approximate entropy accumulation</vt:lpstr>
      <vt:lpstr>Approximate entropy accumulation</vt:lpstr>
      <vt:lpstr>Approximate entropy accumulation</vt:lpstr>
      <vt:lpstr>Approximate entropy accumulation</vt:lpstr>
      <vt:lpstr>Approximate entropy accumulation</vt:lpstr>
      <vt:lpstr>Approximate entropy accumulation</vt:lpstr>
      <vt:lpstr>Approximate entropy accumulation</vt:lpstr>
      <vt:lpstr>Approximate entropy accumulation</vt:lpstr>
      <vt:lpstr>Approximate entropy accumulation</vt:lpstr>
      <vt:lpstr>Approximate entropy accumulation</vt:lpstr>
      <vt:lpstr>tldr; triangle inequality:</vt:lpstr>
      <vt:lpstr>Coming soon…</vt:lpstr>
      <vt:lpstr>Coming soon…</vt:lpstr>
      <vt:lpstr>Coming soon: Approx EAT Part II</vt:lpstr>
      <vt:lpstr>Summary</vt:lpstr>
      <vt:lpstr>Thank you.</vt:lpstr>
      <vt:lpstr>Extra slides</vt:lpstr>
      <vt:lpstr>Approximate independence: classical case</vt:lpstr>
      <vt:lpstr>Approximate independence: classical case</vt:lpstr>
      <vt:lpstr>Approximate independence: classical case</vt:lpstr>
      <vt:lpstr>Approximate independence: classical case</vt:lpstr>
      <vt:lpstr>Approximate independence: classical case</vt:lpstr>
      <vt:lpstr>Approximate independence: classical case</vt:lpstr>
      <vt:lpstr>Approximate independence: classical case</vt:lpstr>
      <vt:lpstr>Approximate independence: classical case</vt:lpstr>
      <vt:lpstr>Approximate independence: classical case</vt:lpstr>
      <vt:lpstr>Approximate independence: classical case</vt:lpstr>
      <vt:lpstr>Approximate independence: classical case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Predoc presentation: Security proofs for device independent QKD</dc:title>
  <dc:creator>Ashutosh Satyajit Marwah</dc:creator>
  <cp:lastModifiedBy>Ashutosh Satyajit Marwah</cp:lastModifiedBy>
  <cp:revision>433</cp:revision>
  <cp:lastPrinted>2023-08-03T13:14:46Z</cp:lastPrinted>
  <dcterms:created xsi:type="dcterms:W3CDTF">2022-04-28T18:48:56Z</dcterms:created>
  <dcterms:modified xsi:type="dcterms:W3CDTF">2024-02-29T17:52:32Z</dcterms:modified>
</cp:coreProperties>
</file>